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slides/slide9.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4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41"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42" name="PlaceHolder 4"/>
          <p:cNvSpPr>
            <a:spLocks noGrp="1"/>
          </p:cNvSpPr>
          <p:nvPr>
            <p:ph type="dt" idx="3"/>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43" name="PlaceHolder 5"/>
          <p:cNvSpPr>
            <a:spLocks noGrp="1"/>
          </p:cNvSpPr>
          <p:nvPr>
            <p:ph type="ftr" idx="4"/>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4" name="PlaceHolder 6"/>
          <p:cNvSpPr>
            <a:spLocks noGrp="1"/>
          </p:cNvSpPr>
          <p:nvPr>
            <p:ph type="sldNum" idx="5"/>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119B956E-B20E-4228-97C1-1A0BD917C325}"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533520" y="764280"/>
            <a:ext cx="6704280" cy="3771000"/>
          </a:xfrm>
          <a:prstGeom prst="rect">
            <a:avLst/>
          </a:prstGeom>
          <a:ln w="0">
            <a:noFill/>
          </a:ln>
        </p:spPr>
      </p:sp>
      <p:sp>
        <p:nvSpPr>
          <p:cNvPr id="23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Na slajdu je vidět moje implementace tohoto algoritmu.</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Implementace nedefinuje, v jakém pořadí se mají funkce vykonat, jestli se mají mezivýsledky ukládat, nebo třeba jestli se má počítat více části obrázku současně.</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Definice připomíná funkcionální programování.</a:t>
            </a:r>
            <a:endParaRPr b="0" lang="en-US" sz="20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533520" y="764280"/>
            <a:ext cx="6704280" cy="3771000"/>
          </a:xfrm>
          <a:prstGeom prst="rect">
            <a:avLst/>
          </a:prstGeom>
          <a:ln w="0">
            <a:noFill/>
          </a:ln>
        </p:spPr>
      </p:sp>
      <p:sp>
        <p:nvSpPr>
          <p:cNvPr id="23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Základní sekvenční zpracování tohoto algoritmu na obrázku o velikosti 625x623 trvá téměř 72 sekund na CPU s 8 jádry. V tomto případě se používá pouze jediné jádro.</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Optimalizovaná verze je </a:t>
            </a:r>
            <a:r>
              <a:rPr b="1" lang="en-US" sz="2000" spc="-1" strike="noStrike">
                <a:solidFill>
                  <a:srgbClr val="000000"/>
                </a:solidFill>
                <a:latin typeface="Arial"/>
              </a:rPr>
              <a:t>151x</a:t>
            </a:r>
            <a:r>
              <a:rPr b="0" lang="en-US" sz="2000" spc="-1" strike="noStrike">
                <a:solidFill>
                  <a:srgbClr val="000000"/>
                </a:solidFill>
                <a:latin typeface="Arial"/>
              </a:rPr>
              <a:t> </a:t>
            </a:r>
            <a:r>
              <a:rPr b="1" lang="en-US" sz="2000" spc="-1" strike="noStrike">
                <a:solidFill>
                  <a:srgbClr val="000000"/>
                </a:solidFill>
                <a:latin typeface="Arial"/>
              </a:rPr>
              <a:t>rychlejší</a:t>
            </a:r>
            <a:r>
              <a:rPr b="0" lang="en-US" sz="2000" spc="-1" strike="noStrike">
                <a:solidFill>
                  <a:srgbClr val="000000"/>
                </a:solidFill>
                <a:latin typeface="Arial"/>
              </a:rPr>
              <a:t> a tento plán vykonání je vidět na slajdu. Používá rouzdělení do dláždic, paralelizaci, vektorizaci a definice, kdy se má spočítat jedna funkce v závislosti na druhé.</a:t>
            </a:r>
            <a:endParaRPr b="0" lang="en-US" sz="20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533520" y="764280"/>
            <a:ext cx="6704280" cy="3771000"/>
          </a:xfrm>
          <a:prstGeom prst="rect">
            <a:avLst/>
          </a:prstGeom>
          <a:ln w="0">
            <a:noFill/>
          </a:ln>
        </p:spPr>
      </p:sp>
      <p:sp>
        <p:nvSpPr>
          <p:cNvPr id="23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Stejný obraz dokážeme zpracovat na GPU za </a:t>
            </a:r>
            <a:r>
              <a:rPr b="1" lang="en-US" sz="2000" spc="-1" strike="noStrike">
                <a:solidFill>
                  <a:srgbClr val="000000"/>
                </a:solidFill>
                <a:latin typeface="Arial"/>
              </a:rPr>
              <a:t>25.9 ms </a:t>
            </a:r>
            <a:r>
              <a:rPr b="0" lang="en-US" sz="2000" spc="-1" strike="noStrike">
                <a:solidFill>
                  <a:srgbClr val="000000"/>
                </a:solidFill>
                <a:latin typeface="Arial"/>
              </a:rPr>
              <a:t>v případě optimalizovaného plánu vykonání, což je 18x rychlejší než optimalizovaná verze na CPU a 2766x rychlejší než neoptimalizovaná verze na CPU.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V případě 4k obrazu běží výpočet přibližně 462 ms na GPU.</a:t>
            </a:r>
            <a:endParaRPr b="0" lang="en-US"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533520" y="764280"/>
            <a:ext cx="6704280" cy="3771000"/>
          </a:xfrm>
          <a:prstGeom prst="rect">
            <a:avLst/>
          </a:prstGeom>
          <a:ln w="0">
            <a:noFill/>
          </a:ln>
        </p:spPr>
      </p:sp>
      <p:sp>
        <p:nvSpPr>
          <p:cNvPr id="21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Klasický přístup k optimalizacím typicky je nejprve implementace daného algoritmu v nějakém relativně nízkoúrovňovém jazyce, například C či C++.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Následně jsou pak použity knihovny jako OpenMP, OpenACC, Cuda, nebo intrinsik funkce k definování paralelismu, vektorového zpracování, zpracování na GPU, a podobně.  Na slajdu se nachází ilustrace optimalizace pomocí OpenMP a intrinsik funkcí.</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Tento proces vyžaduje zásah do implementace neboť to často vyžaduje přeuspořádat algoritmus tak, aby se změnila sekvence vykonání algoritmu, která lze lépe optimalizovat. </a:t>
            </a:r>
            <a:endParaRPr b="0" lang="en-US"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sldImg"/>
          </p:nvPr>
        </p:nvSpPr>
        <p:spPr>
          <a:xfrm>
            <a:off x="533520" y="764280"/>
            <a:ext cx="6704280" cy="3771000"/>
          </a:xfrm>
          <a:prstGeom prst="rect">
            <a:avLst/>
          </a:prstGeom>
          <a:ln w="0">
            <a:noFill/>
          </a:ln>
        </p:spPr>
      </p:sp>
      <p:sp>
        <p:nvSpPr>
          <p:cNvPr id="216" name="PlaceHolder 2"/>
          <p:cNvSpPr>
            <a:spLocks noGrp="1"/>
          </p:cNvSpPr>
          <p:nvPr>
            <p:ph type="body"/>
          </p:nvPr>
        </p:nvSpPr>
        <p:spPr>
          <a:xfrm>
            <a:off x="777240" y="4777560"/>
            <a:ext cx="6217200" cy="50997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Nejprve je důležité si uvědomit, jaké optimalizace můžeme provádět. Dají se rozdělit na dva typy: optimalizace implementace a optimalizace plánu vykonání.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Optimalizace implementace znamená změna implementace tak, aby využívala efektivnější přístup k dosažení daného cíle. Napřílad využití FFT pro filtrování obrazu namísto klasické konvoluce. Dalším příkladem může být změna datové struktury.</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Plán vykonání definuje, co se má vykonávat paralelně, vektorově nebo zda se mají některé hodnoty předvypočítat a snížit tak výpočetní náročnost za cenu vyšší paměťové náročnosti.</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Též bývá důležitá právě vybalancování složitosti výpočtu a přístupu do paměti</a:t>
            </a:r>
            <a:endParaRPr b="0" lang="en-US"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Jazyk Halide je doménový jazyka a překladač vestavěný do C++ jako knihovna.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Poskytuje rozdílný přístup k optimalizacím algoritmů především ve zpracování obrazu oproti klasickým přístupům.</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Jeho hlavní myšlenkou je rozdělení implementace a optimaliziace. Během optimalizace se nezasahuje do implementace. To znamená, že se tady bavíme o optimalizaci plánu vykonání. </a:t>
            </a:r>
            <a:endParaRPr b="0" lang="en-US" sz="2000" spc="-1" strike="noStrike">
              <a:solidFill>
                <a:srgbClr val="000000"/>
              </a:solidFill>
              <a:latin typeface="Arial"/>
            </a:endParaRPr>
          </a:p>
        </p:txBody>
      </p:sp>
      <p:sp>
        <p:nvSpPr>
          <p:cNvPr id="218" name="PlaceHolder 2"/>
          <p:cNvSpPr>
            <a:spLocks noGrp="1"/>
          </p:cNvSpPr>
          <p:nvPr>
            <p:ph type="sldImg"/>
          </p:nvPr>
        </p:nvSpPr>
        <p:spPr>
          <a:xfrm>
            <a:off x="533520" y="764280"/>
            <a:ext cx="6704280" cy="3771000"/>
          </a:xfrm>
          <a:prstGeom prst="rect">
            <a:avLst/>
          </a:prstGeom>
          <a:ln w="0">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533520" y="764280"/>
            <a:ext cx="6704280" cy="3771000"/>
          </a:xfrm>
          <a:prstGeom prst="rect">
            <a:avLst/>
          </a:prstGeom>
          <a:ln w="0">
            <a:noFill/>
          </a:ln>
        </p:spPr>
      </p:sp>
      <p:sp>
        <p:nvSpPr>
          <p:cNvPr id="220" name="PlaceHolder 2"/>
          <p:cNvSpPr>
            <a:spLocks noGrp="1"/>
          </p:cNvSpPr>
          <p:nvPr>
            <p:ph type="body"/>
          </p:nvPr>
        </p:nvSpPr>
        <p:spPr>
          <a:xfrm>
            <a:off x="777240" y="4777560"/>
            <a:ext cx="6217200" cy="453312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Proces optimalizace v Halide nyní zahrnuje dvě fáze. Nejprve je třeba algoritmus implementovat pomocí rozhraní jazyka Halide, který si vytvoří vnitřní reprezentaci algoritmu. Na slajdu je vidět ukázka implementace převodu barveného obrázků na šedotónový.</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ea typeface="DejaVu Sans"/>
              </a:rPr>
              <a:t>Následně se definuje plán vykonání algoritmu. Optimalizací tady nazýváme proces hledání optimálního plánu vykonání. Na slajdu je vidět ukázka definice plánu vykonání, který je zpracován Halide, a jehož výsledná podoba je vytištěna napravo.</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533520" y="764280"/>
            <a:ext cx="6704280" cy="3771000"/>
          </a:xfrm>
          <a:prstGeom prst="rect">
            <a:avLst/>
          </a:prstGeom>
          <a:ln w="0">
            <a:noFill/>
          </a:ln>
        </p:spPr>
      </p:sp>
      <p:sp>
        <p:nvSpPr>
          <p:cNvPr id="22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Použití Halide má typické použití a také limity. Halide pracuje s daty organizovanými do mřižky a to jedno-, dvou-, či vícevektorovými poli. Proto je vhodný zejména pro algoritmy zpracování obrazu.</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Z výše zmíněného důvodu nedokáže pracovat s listy a stromy.</a:t>
            </a:r>
            <a:endParaRPr b="0" lang="en-US" sz="20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533520" y="764280"/>
            <a:ext cx="6704280" cy="3771000"/>
          </a:xfrm>
          <a:prstGeom prst="rect">
            <a:avLst/>
          </a:prstGeom>
          <a:ln w="0">
            <a:noFill/>
          </a:ln>
        </p:spPr>
      </p:sp>
      <p:sp>
        <p:nvSpPr>
          <p:cNvPr id="22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Nejprve si ukažme ukázku velice jednoduchého algoritmu, který se skládá pouze z jediného funkce.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Jedná se tu o převod barveného obrazu na šedotónový.</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V implementaci v C++ si všimněme cyklu, kde se iteruje přes celý obraz a postupně se počítají výsledné hodnoty. Je vidět, že do implementace v C++ je přímo zabudován plán vykonání. Ukázka impelmentace v Halide plán vykonání nedefinuje.</a:t>
            </a:r>
            <a:endParaRPr b="0" lang="en-US"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533520" y="764280"/>
            <a:ext cx="6704280" cy="3771000"/>
          </a:xfrm>
          <a:prstGeom prst="rect">
            <a:avLst/>
          </a:prstGeom>
          <a:ln w="0">
            <a:noFill/>
          </a:ln>
        </p:spPr>
      </p:sp>
      <p:sp>
        <p:nvSpPr>
          <p:cNvPr id="226"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Je-li algoritmus implementovaný v Halide, Halide nám dovolí vyzkoušet velké množství různých plánů vykonání a najít takový, který je na daném stroji časově nejefektivnější.</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Nejjednodušší plán vykonání je sekvenční (compute_root), kdy se počítají výsledné hodnoty sekvenčně jedna po druhé. Použití vektorizace a paralelizace na CPU s 4 jádry zrychlí výpočet více než 6x.</a:t>
            </a:r>
            <a:endParaRPr b="0" lang="en-US"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533520" y="764280"/>
            <a:ext cx="6704280" cy="3771000"/>
          </a:xfrm>
          <a:prstGeom prst="rect">
            <a:avLst/>
          </a:prstGeom>
          <a:ln w="0">
            <a:noFill/>
          </a:ln>
        </p:spPr>
      </p:sp>
      <p:sp>
        <p:nvSpPr>
          <p:cNvPr id="22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Já jsem se rozhodl si Halide vyzkoušet prakticky na reálném příkladu. Jedná se o odstranění šumu v obrázcích pomocí algoritmu Non-local Means Filter.</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Jedná se o komplexnější algoritmus skladájící se hned  z několika závislách funkcí a několika vnořených cyklů. Jeho časová složitost je O(N^2).</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Hodnota pixelu se aktualizuje váhovaně dle podobnosti s jinými pixely, kde podobnost dvou pixelů je definována jejich okolím.</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 </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B5AE78AF-E8CE-4C23-9213-AE31E623AC1C}"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5FDE3226-4F15-4560-8067-D4123AEE670F}"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B5F92A66-BBD6-4615-9B04-74A17B428E90}"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59467DAF-2ACA-40B7-ACB0-8B93A294C4B4}"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F06A4AA9-74B6-4512-A850-1115B19F5969}"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F193C7E9-BBAF-4CC4-A22E-03242B0B5FD2}"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47351C3C-5560-4C47-A40F-1360C7C7A4DA}"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5329C19C-AD67-4CDB-B245-7A30270FE37F}"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942AE55E-CDD8-46FA-9B8B-F2D1C7B9C06D}"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99EDFD59-FE9E-4DC8-98F4-8C14B7DE70E1}"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AD4C361D-95D4-4FF8-B874-AA6B0FF9AEFB}"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8516C79B-9941-4D52-BFB1-B4B826851213}"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EFBA6D68-2BB5-48A5-8B4D-DC682EEC058E}"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5F5F818A-710F-4730-A7B2-139DEEF3E6A3}"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07F07B17-C9DF-4BEB-9B2D-7CFF8CFB8A6F}"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D0E63295-E5E4-4780-81C5-61DE6E84D215}"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2858A12F-D572-4B8C-B282-69ECEC02A23D}"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44D0EF43-579C-4E65-A738-E1118A48EFDD}"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290C2A26-D6FB-48A8-9B8C-098691307439}"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F7731988-5EAE-46F9-831E-E6A5F03D8F77}"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B028E7F2-78F7-427C-BE59-5F15DF14EFDB}"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F1BF2DD4-B5EF-47D5-A115-D5294225C89E}"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52EE7593-3F9E-49DD-BC40-5873575713AA}"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818EBA55-6773-4643-A7BC-E7D216D3DDAB}"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0" name="Skupina 2"/>
          <p:cNvGrpSpPr/>
          <p:nvPr/>
        </p:nvGrpSpPr>
        <p:grpSpPr>
          <a:xfrm>
            <a:off x="0" y="0"/>
            <a:ext cx="12188880" cy="544320"/>
            <a:chOff x="0" y="0"/>
            <a:chExt cx="12188880" cy="544320"/>
          </a:xfrm>
        </p:grpSpPr>
        <p:sp>
          <p:nvSpPr>
            <p:cNvPr id="1" name="Rectangle 11"/>
            <p:cNvSpPr/>
            <p:nvPr/>
          </p:nvSpPr>
          <p:spPr>
            <a:xfrm>
              <a:off x="0" y="0"/>
              <a:ext cx="12188880" cy="509400"/>
            </a:xfrm>
            <a:prstGeom prst="rect">
              <a:avLst/>
            </a:prstGeom>
            <a:solidFill>
              <a:srgbClr val="e5e5e5"/>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2" name="Rectangle 34"/>
            <p:cNvSpPr/>
            <p:nvPr/>
          </p:nvSpPr>
          <p:spPr>
            <a:xfrm>
              <a:off x="0" y="512640"/>
              <a:ext cx="12188880" cy="31680"/>
            </a:xfrm>
            <a:prstGeom prst="rect">
              <a:avLst/>
            </a:prstGeom>
            <a:solidFill>
              <a:srgbClr val="e5e5e5"/>
            </a:solidFill>
            <a:ln w="9525">
              <a:noFill/>
            </a:ln>
          </p:spPr>
          <p:style>
            <a:lnRef idx="0"/>
            <a:fillRef idx="0"/>
            <a:effectRef idx="0"/>
            <a:fontRef idx="minor"/>
          </p:style>
          <p:txBody>
            <a:bodyPr wrap="none" lIns="90000" rIns="90000" tIns="-10080" bIns="-10080" anchor="ctr">
              <a:noAutofit/>
            </a:bodyPr>
            <a:p>
              <a:pPr>
                <a:lnSpc>
                  <a:spcPct val="100000"/>
                </a:lnSpc>
                <a:spcBef>
                  <a:spcPts val="479"/>
                </a:spcBef>
              </a:pPr>
              <a:endParaRPr b="1" lang="cs-CZ" sz="2400" spc="-1" strike="noStrike">
                <a:solidFill>
                  <a:srgbClr val="b9000c"/>
                </a:solidFill>
                <a:latin typeface="Tahoma"/>
              </a:endParaRPr>
            </a:p>
          </p:txBody>
        </p:sp>
      </p:grpSp>
      <p:sp>
        <p:nvSpPr>
          <p:cNvPr id="3" name="Rectangle 14" hidden="1"/>
          <p:cNvSpPr/>
          <p:nvPr/>
        </p:nvSpPr>
        <p:spPr>
          <a:xfrm>
            <a:off x="288000" y="115920"/>
            <a:ext cx="60120" cy="285840"/>
          </a:xfrm>
          <a:prstGeom prst="rect">
            <a:avLst/>
          </a:prstGeom>
          <a:solidFill>
            <a:srgbClr val="fe000c"/>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sp>
        <p:nvSpPr>
          <p:cNvPr id="4" name="Rectangle 14" hidden="1"/>
          <p:cNvSpPr/>
          <p:nvPr/>
        </p:nvSpPr>
        <p:spPr>
          <a:xfrm>
            <a:off x="10777320" y="116640"/>
            <a:ext cx="60120" cy="28584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pic>
        <p:nvPicPr>
          <p:cNvPr id="5" name="Picture 8" descr=""/>
          <p:cNvPicPr/>
          <p:nvPr/>
        </p:nvPicPr>
        <p:blipFill>
          <a:blip r:embed="rId2"/>
          <a:stretch/>
        </p:blipFill>
        <p:spPr>
          <a:xfrm>
            <a:off x="10968480" y="53280"/>
            <a:ext cx="1092600" cy="435600"/>
          </a:xfrm>
          <a:prstGeom prst="rect">
            <a:avLst/>
          </a:prstGeom>
          <a:ln w="0">
            <a:noFill/>
          </a:ln>
        </p:spPr>
      </p:pic>
      <p:pic>
        <p:nvPicPr>
          <p:cNvPr id="6" name="Obrázek 12" descr=""/>
          <p:cNvPicPr/>
          <p:nvPr/>
        </p:nvPicPr>
        <p:blipFill>
          <a:blip r:embed="rId3"/>
          <a:stretch/>
        </p:blipFill>
        <p:spPr>
          <a:xfrm>
            <a:off x="7817760" y="5157360"/>
            <a:ext cx="4179600" cy="858600"/>
          </a:xfrm>
          <a:prstGeom prst="rect">
            <a:avLst/>
          </a:prstGeom>
          <a:ln w="0">
            <a:noFill/>
          </a:ln>
        </p:spPr>
      </p:pic>
      <p:sp>
        <p:nvSpPr>
          <p:cNvPr id="7" name="Rectangle 12"/>
          <p:cNvSpPr/>
          <p:nvPr/>
        </p:nvSpPr>
        <p:spPr>
          <a:xfrm>
            <a:off x="10824840" y="6531120"/>
            <a:ext cx="62280" cy="284040"/>
          </a:xfrm>
          <a:prstGeom prst="rect">
            <a:avLst/>
          </a:prstGeom>
          <a:solidFill>
            <a:schemeClr val="bg1"/>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8" name="Rectangle 20"/>
          <p:cNvSpPr/>
          <p:nvPr/>
        </p:nvSpPr>
        <p:spPr>
          <a:xfrm>
            <a:off x="-6120" y="-26640"/>
            <a:ext cx="12195000" cy="359568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9" name="Rectangle 21"/>
          <p:cNvSpPr/>
          <p:nvPr/>
        </p:nvSpPr>
        <p:spPr>
          <a:xfrm>
            <a:off x="10841760" y="6531120"/>
            <a:ext cx="45360" cy="284040"/>
          </a:xfrm>
          <a:prstGeom prst="rect">
            <a:avLst/>
          </a:prstGeom>
          <a:solidFill>
            <a:schemeClr val="bg1"/>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10" name="Rectangle 26"/>
          <p:cNvSpPr/>
          <p:nvPr/>
        </p:nvSpPr>
        <p:spPr>
          <a:xfrm>
            <a:off x="10841760" y="6531120"/>
            <a:ext cx="45360" cy="284040"/>
          </a:xfrm>
          <a:prstGeom prst="rect">
            <a:avLst/>
          </a:prstGeom>
          <a:solidFill>
            <a:schemeClr val="bg1"/>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49" name="Skupina 2"/>
          <p:cNvGrpSpPr/>
          <p:nvPr/>
        </p:nvGrpSpPr>
        <p:grpSpPr>
          <a:xfrm>
            <a:off x="0" y="0"/>
            <a:ext cx="12188880" cy="544320"/>
            <a:chOff x="0" y="0"/>
            <a:chExt cx="12188880" cy="544320"/>
          </a:xfrm>
        </p:grpSpPr>
        <p:sp>
          <p:nvSpPr>
            <p:cNvPr id="50" name="Rectangle 11"/>
            <p:cNvSpPr/>
            <p:nvPr/>
          </p:nvSpPr>
          <p:spPr>
            <a:xfrm>
              <a:off x="0" y="0"/>
              <a:ext cx="12188880" cy="509400"/>
            </a:xfrm>
            <a:prstGeom prst="rect">
              <a:avLst/>
            </a:prstGeom>
            <a:solidFill>
              <a:srgbClr val="e5e5e5"/>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51" name="Rectangle 34"/>
            <p:cNvSpPr/>
            <p:nvPr/>
          </p:nvSpPr>
          <p:spPr>
            <a:xfrm>
              <a:off x="0" y="512640"/>
              <a:ext cx="12188880" cy="31680"/>
            </a:xfrm>
            <a:prstGeom prst="rect">
              <a:avLst/>
            </a:prstGeom>
            <a:solidFill>
              <a:srgbClr val="e5e5e5"/>
            </a:solidFill>
            <a:ln w="9525">
              <a:noFill/>
            </a:ln>
          </p:spPr>
          <p:style>
            <a:lnRef idx="0"/>
            <a:fillRef idx="0"/>
            <a:effectRef idx="0"/>
            <a:fontRef idx="minor"/>
          </p:style>
          <p:txBody>
            <a:bodyPr wrap="none" lIns="90000" rIns="90000" tIns="-10080" bIns="-10080" anchor="ctr">
              <a:noAutofit/>
            </a:bodyPr>
            <a:p>
              <a:pPr>
                <a:lnSpc>
                  <a:spcPct val="100000"/>
                </a:lnSpc>
                <a:spcBef>
                  <a:spcPts val="479"/>
                </a:spcBef>
              </a:pPr>
              <a:endParaRPr b="1" lang="cs-CZ" sz="2400" spc="-1" strike="noStrike">
                <a:solidFill>
                  <a:srgbClr val="b9000c"/>
                </a:solidFill>
                <a:latin typeface="Tahoma"/>
              </a:endParaRPr>
            </a:p>
          </p:txBody>
        </p:sp>
      </p:grpSp>
      <p:sp>
        <p:nvSpPr>
          <p:cNvPr id="52" name="Rectangle 14"/>
          <p:cNvSpPr/>
          <p:nvPr/>
        </p:nvSpPr>
        <p:spPr>
          <a:xfrm>
            <a:off x="288000" y="115920"/>
            <a:ext cx="60120" cy="285840"/>
          </a:xfrm>
          <a:prstGeom prst="rect">
            <a:avLst/>
          </a:prstGeom>
          <a:solidFill>
            <a:srgbClr val="fe000c"/>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sp>
        <p:nvSpPr>
          <p:cNvPr id="53" name="Rectangle 14"/>
          <p:cNvSpPr/>
          <p:nvPr/>
        </p:nvSpPr>
        <p:spPr>
          <a:xfrm>
            <a:off x="10777320" y="116640"/>
            <a:ext cx="60120" cy="28584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pic>
        <p:nvPicPr>
          <p:cNvPr id="54" name="Picture 8" descr=""/>
          <p:cNvPicPr/>
          <p:nvPr/>
        </p:nvPicPr>
        <p:blipFill>
          <a:blip r:embed="rId2"/>
          <a:stretch/>
        </p:blipFill>
        <p:spPr>
          <a:xfrm>
            <a:off x="10968480" y="53280"/>
            <a:ext cx="1092600" cy="435600"/>
          </a:xfrm>
          <a:prstGeom prst="rect">
            <a:avLst/>
          </a:prstGeom>
          <a:ln w="0">
            <a:noFill/>
          </a:ln>
        </p:spPr>
      </p:pic>
      <p:sp>
        <p:nvSpPr>
          <p:cNvPr id="55" name="PlaceHolder 1"/>
          <p:cNvSpPr>
            <a:spLocks noGrp="1"/>
          </p:cNvSpPr>
          <p:nvPr>
            <p:ph type="sldNum" idx="1"/>
          </p:nvPr>
        </p:nvSpPr>
        <p:spPr>
          <a:xfrm>
            <a:off x="11430000" y="6524640"/>
            <a:ext cx="566280" cy="330120"/>
          </a:xfrm>
          <a:prstGeom prst="rect">
            <a:avLst/>
          </a:prstGeom>
          <a:noFill/>
          <a:ln w="9360">
            <a:noFill/>
          </a:ln>
        </p:spPr>
        <p:txBody>
          <a:bodyPr numCol="1" spcCol="0" lIns="91440" rIns="91440" tIns="45720" bIns="45720" anchor="t">
            <a:noAutofit/>
          </a:bodyPr>
          <a:lstStyle>
            <a:lvl1pPr indent="0" algn="r">
              <a:lnSpc>
                <a:spcPct val="100000"/>
              </a:lnSpc>
              <a:buNone/>
              <a:tabLst>
                <a:tab algn="l" pos="0"/>
              </a:tabLst>
              <a:defRPr b="0" lang="en-US" sz="1400" spc="-1" strike="noStrike">
                <a:solidFill>
                  <a:schemeClr val="lt2">
                    <a:lumMod val="50000"/>
                  </a:schemeClr>
                </a:solidFill>
                <a:latin typeface="Calibri"/>
                <a:ea typeface="Calibri"/>
              </a:defRPr>
            </a:lvl1pPr>
          </a:lstStyle>
          <a:p>
            <a:pPr indent="0" algn="r">
              <a:lnSpc>
                <a:spcPct val="100000"/>
              </a:lnSpc>
              <a:buNone/>
              <a:tabLst>
                <a:tab algn="l" pos="0"/>
              </a:tabLst>
            </a:pPr>
            <a:fld id="{D04AA804-345C-4E29-BDD1-1DC8961D564E}" type="slidenum">
              <a:rPr b="0" lang="en-US" sz="1400" spc="-1" strike="noStrike">
                <a:solidFill>
                  <a:schemeClr val="lt2">
                    <a:lumMod val="50000"/>
                  </a:schemeClr>
                </a:solidFill>
                <a:latin typeface="Calibri"/>
                <a:ea typeface="Calibri"/>
              </a:rPr>
              <a:t>&lt;number&gt;</a:t>
            </a:fld>
            <a:endParaRPr b="0" lang="en-US" sz="1400" spc="-1" strike="noStrike">
              <a:solidFill>
                <a:srgbClr val="000000"/>
              </a:solidFill>
              <a:latin typeface="Times New Roman"/>
            </a:endParaRPr>
          </a:p>
        </p:txBody>
      </p:sp>
      <p:sp>
        <p:nvSpPr>
          <p:cNvPr id="56"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7"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94" name="Skupina 2"/>
          <p:cNvGrpSpPr/>
          <p:nvPr/>
        </p:nvGrpSpPr>
        <p:grpSpPr>
          <a:xfrm>
            <a:off x="0" y="0"/>
            <a:ext cx="12188880" cy="544320"/>
            <a:chOff x="0" y="0"/>
            <a:chExt cx="12188880" cy="544320"/>
          </a:xfrm>
        </p:grpSpPr>
        <p:sp>
          <p:nvSpPr>
            <p:cNvPr id="95" name="Rectangle 11"/>
            <p:cNvSpPr/>
            <p:nvPr/>
          </p:nvSpPr>
          <p:spPr>
            <a:xfrm>
              <a:off x="0" y="0"/>
              <a:ext cx="12188880" cy="509400"/>
            </a:xfrm>
            <a:prstGeom prst="rect">
              <a:avLst/>
            </a:prstGeom>
            <a:solidFill>
              <a:srgbClr val="e5e5e5"/>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96" name="Rectangle 34"/>
            <p:cNvSpPr/>
            <p:nvPr/>
          </p:nvSpPr>
          <p:spPr>
            <a:xfrm>
              <a:off x="0" y="512640"/>
              <a:ext cx="12188880" cy="31680"/>
            </a:xfrm>
            <a:prstGeom prst="rect">
              <a:avLst/>
            </a:prstGeom>
            <a:solidFill>
              <a:srgbClr val="e5e5e5"/>
            </a:solidFill>
            <a:ln w="9525">
              <a:noFill/>
            </a:ln>
          </p:spPr>
          <p:style>
            <a:lnRef idx="0"/>
            <a:fillRef idx="0"/>
            <a:effectRef idx="0"/>
            <a:fontRef idx="minor"/>
          </p:style>
          <p:txBody>
            <a:bodyPr wrap="none" lIns="90000" rIns="90000" tIns="-10080" bIns="-10080" anchor="ctr">
              <a:noAutofit/>
            </a:bodyPr>
            <a:p>
              <a:pPr>
                <a:lnSpc>
                  <a:spcPct val="100000"/>
                </a:lnSpc>
                <a:spcBef>
                  <a:spcPts val="479"/>
                </a:spcBef>
              </a:pPr>
              <a:endParaRPr b="1" lang="cs-CZ" sz="2400" spc="-1" strike="noStrike">
                <a:solidFill>
                  <a:srgbClr val="b9000c"/>
                </a:solidFill>
                <a:latin typeface="Tahoma"/>
              </a:endParaRPr>
            </a:p>
          </p:txBody>
        </p:sp>
      </p:grpSp>
      <p:sp>
        <p:nvSpPr>
          <p:cNvPr id="97" name="Rectangle 14"/>
          <p:cNvSpPr/>
          <p:nvPr/>
        </p:nvSpPr>
        <p:spPr>
          <a:xfrm>
            <a:off x="288000" y="115920"/>
            <a:ext cx="60120" cy="285840"/>
          </a:xfrm>
          <a:prstGeom prst="rect">
            <a:avLst/>
          </a:prstGeom>
          <a:solidFill>
            <a:srgbClr val="fe000c"/>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sp>
        <p:nvSpPr>
          <p:cNvPr id="98" name="Rectangle 14"/>
          <p:cNvSpPr/>
          <p:nvPr/>
        </p:nvSpPr>
        <p:spPr>
          <a:xfrm>
            <a:off x="10777320" y="116640"/>
            <a:ext cx="60120" cy="28584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pic>
        <p:nvPicPr>
          <p:cNvPr id="99" name="Picture 8" descr=""/>
          <p:cNvPicPr/>
          <p:nvPr/>
        </p:nvPicPr>
        <p:blipFill>
          <a:blip r:embed="rId2"/>
          <a:stretch/>
        </p:blipFill>
        <p:spPr>
          <a:xfrm>
            <a:off x="10968480" y="53280"/>
            <a:ext cx="1092600" cy="435600"/>
          </a:xfrm>
          <a:prstGeom prst="rect">
            <a:avLst/>
          </a:prstGeom>
          <a:ln w="0">
            <a:noFill/>
          </a:ln>
        </p:spPr>
      </p:pic>
      <p:sp>
        <p:nvSpPr>
          <p:cNvPr id="100" name="PlaceHolder 1"/>
          <p:cNvSpPr>
            <a:spLocks noGrp="1"/>
          </p:cNvSpPr>
          <p:nvPr>
            <p:ph type="sldNum" idx="2"/>
          </p:nvPr>
        </p:nvSpPr>
        <p:spPr>
          <a:xfrm>
            <a:off x="11430000" y="6524640"/>
            <a:ext cx="566280" cy="330120"/>
          </a:xfrm>
          <a:prstGeom prst="rect">
            <a:avLst/>
          </a:prstGeom>
          <a:noFill/>
          <a:ln w="9360">
            <a:noFill/>
          </a:ln>
        </p:spPr>
        <p:txBody>
          <a:bodyPr numCol="1" spcCol="0" lIns="91440" rIns="91440" tIns="45720" bIns="45720" anchor="t">
            <a:noAutofit/>
          </a:bodyPr>
          <a:lstStyle>
            <a:lvl1pPr indent="0" algn="r">
              <a:lnSpc>
                <a:spcPct val="100000"/>
              </a:lnSpc>
              <a:buNone/>
              <a:tabLst>
                <a:tab algn="l" pos="0"/>
              </a:tabLst>
              <a:defRPr b="0" lang="en-US" sz="1400" spc="-1" strike="noStrike">
                <a:solidFill>
                  <a:schemeClr val="lt2">
                    <a:lumMod val="50000"/>
                  </a:schemeClr>
                </a:solidFill>
                <a:latin typeface="Calibri"/>
                <a:ea typeface="Calibri"/>
              </a:defRPr>
            </a:lvl1pPr>
          </a:lstStyle>
          <a:p>
            <a:pPr indent="0" algn="r">
              <a:lnSpc>
                <a:spcPct val="100000"/>
              </a:lnSpc>
              <a:buNone/>
              <a:tabLst>
                <a:tab algn="l" pos="0"/>
              </a:tabLst>
            </a:pPr>
            <a:fld id="{46001396-13B9-43D0-970B-035C0F0D167E}" type="slidenum">
              <a:rPr b="0" lang="en-US" sz="1400" spc="-1" strike="noStrike">
                <a:solidFill>
                  <a:schemeClr val="lt2">
                    <a:lumMod val="50000"/>
                  </a:schemeClr>
                </a:solidFill>
                <a:latin typeface="Calibri"/>
                <a:ea typeface="Calibri"/>
              </a:rPr>
              <a:t>&lt;number&gt;</a:t>
            </a:fld>
            <a:endParaRPr b="0" lang="en-US" sz="1400" spc="-1" strike="noStrike">
              <a:solidFill>
                <a:srgbClr val="000000"/>
              </a:solidFill>
              <a:latin typeface="Times New Roman"/>
            </a:endParaRPr>
          </a:p>
        </p:txBody>
      </p:sp>
      <p:sp>
        <p:nvSpPr>
          <p:cNvPr id="10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479520" y="1989000"/>
            <a:ext cx="7925400" cy="1251000"/>
          </a:xfrm>
          <a:prstGeom prst="rect">
            <a:avLst/>
          </a:prstGeom>
          <a:noFill/>
          <a:ln w="0">
            <a:noFill/>
          </a:ln>
        </p:spPr>
        <p:txBody>
          <a:bodyPr numCol="1" spcCol="0" lIns="91440" rIns="91440" tIns="45720" bIns="45720" anchor="ctr">
            <a:noAutofit/>
          </a:bodyPr>
          <a:p>
            <a:pPr indent="0" algn="r">
              <a:lnSpc>
                <a:spcPct val="100000"/>
              </a:lnSpc>
              <a:buNone/>
              <a:tabLst>
                <a:tab algn="l" pos="0"/>
              </a:tabLst>
            </a:pPr>
            <a:r>
              <a:rPr b="0" lang="cs-CZ" sz="4400" spc="-1" strike="noStrike">
                <a:solidFill>
                  <a:schemeClr val="lt1"/>
                </a:solidFill>
                <a:latin typeface="Calibri"/>
                <a:ea typeface="Calibri"/>
              </a:rPr>
              <a:t>GZN</a:t>
            </a:r>
            <a:br>
              <a:rPr sz="4400"/>
            </a:br>
            <a:r>
              <a:rPr b="0" lang="cs-CZ" sz="4400" spc="-1" strike="noStrike">
                <a:solidFill>
                  <a:schemeClr val="lt1"/>
                </a:solidFill>
                <a:latin typeface="Calibri"/>
                <a:ea typeface="Calibri"/>
              </a:rPr>
              <a:t>Halide</a:t>
            </a:r>
            <a:endParaRPr b="0" lang="en-US" sz="4400" spc="-1" strike="noStrike">
              <a:solidFill>
                <a:srgbClr val="000000"/>
              </a:solidFill>
              <a:latin typeface="Arial"/>
            </a:endParaRPr>
          </a:p>
        </p:txBody>
      </p:sp>
      <p:sp>
        <p:nvSpPr>
          <p:cNvPr id="146" name="PlaceHolder 2"/>
          <p:cNvSpPr>
            <a:spLocks noGrp="1"/>
          </p:cNvSpPr>
          <p:nvPr>
            <p:ph type="subTitle"/>
          </p:nvPr>
        </p:nvSpPr>
        <p:spPr>
          <a:xfrm>
            <a:off x="479520" y="3693960"/>
            <a:ext cx="7918560" cy="452520"/>
          </a:xfrm>
          <a:prstGeom prst="rect">
            <a:avLst/>
          </a:prstGeom>
          <a:noFill/>
          <a:ln w="0">
            <a:noFill/>
          </a:ln>
        </p:spPr>
        <p:txBody>
          <a:bodyPr numCol="1" spcCol="0" lIns="91440" rIns="91440" tIns="45720" bIns="45720" anchor="t">
            <a:noAutofit/>
          </a:bodyPr>
          <a:p>
            <a:pPr indent="0" algn="r">
              <a:lnSpc>
                <a:spcPct val="100000"/>
              </a:lnSpc>
              <a:spcBef>
                <a:spcPts val="641"/>
              </a:spcBef>
              <a:buNone/>
              <a:tabLst>
                <a:tab algn="l" pos="0"/>
              </a:tabLst>
            </a:pPr>
            <a:r>
              <a:rPr b="0" lang="cs-CZ" sz="3200" spc="-1" strike="noStrike">
                <a:solidFill>
                  <a:schemeClr val="dk1"/>
                </a:solidFill>
                <a:latin typeface="Calibri"/>
                <a:ea typeface="Calibri"/>
              </a:rPr>
              <a:t>Bc. Ladislav Ondris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228600" y="914400"/>
            <a:ext cx="4799520" cy="13705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Implementace v Halide</a:t>
            </a:r>
            <a:endParaRPr b="0" lang="en-US" sz="4400" spc="-1" strike="noStrike">
              <a:solidFill>
                <a:srgbClr val="000000"/>
              </a:solidFill>
              <a:latin typeface="Arial"/>
            </a:endParaRPr>
          </a:p>
        </p:txBody>
      </p:sp>
      <p:sp>
        <p:nvSpPr>
          <p:cNvPr id="199" name="PlaceHolder 2"/>
          <p:cNvSpPr>
            <a:spLocks noGrp="1"/>
          </p:cNvSpPr>
          <p:nvPr>
            <p:ph/>
          </p:nvPr>
        </p:nvSpPr>
        <p:spPr>
          <a:xfrm>
            <a:off x="228600" y="2508120"/>
            <a:ext cx="5104440" cy="3891600"/>
          </a:xfrm>
          <a:prstGeom prst="rect">
            <a:avLst/>
          </a:prstGeom>
          <a:noFill/>
          <a:ln w="0">
            <a:noFill/>
          </a:ln>
        </p:spPr>
        <p:txBody>
          <a:bodyPr lIns="0" rIns="0" tIns="0" bIns="0" anchor="t">
            <a:normAutofit fontScale="88333"/>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Cykly implementovány pomocí </a:t>
            </a:r>
            <a:r>
              <a:rPr b="0" i="1" lang="en-US" sz="3200" spc="-1" strike="noStrike">
                <a:solidFill>
                  <a:srgbClr val="000000"/>
                </a:solidFill>
                <a:latin typeface="Arial"/>
              </a:rPr>
              <a:t>RDom</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Nedefinuje v jakém pořadí se funkce vykonají</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Pouze jsou definovány jejich závislosti</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Připomíná funkcionální programování</a:t>
            </a:r>
            <a:endParaRPr b="0" lang="en-US" sz="3200" spc="-1" strike="noStrike">
              <a:solidFill>
                <a:srgbClr val="000000"/>
              </a:solidFill>
              <a:latin typeface="Arial"/>
            </a:endParaRPr>
          </a:p>
        </p:txBody>
      </p:sp>
      <p:sp>
        <p:nvSpPr>
          <p:cNvPr id="200" name=""/>
          <p:cNvSpPr/>
          <p:nvPr/>
        </p:nvSpPr>
        <p:spPr>
          <a:xfrm>
            <a:off x="5594400" y="829800"/>
            <a:ext cx="6493320" cy="5653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pc="-1" strike="noStrike">
                <a:solidFill>
                  <a:srgbClr val="000000"/>
                </a:solidFill>
                <a:latin typeface="Source Code Pro"/>
                <a:ea typeface="JetBrains Mono"/>
              </a:rPr>
              <a:t>void NonlocalMeansFilter::implement() {</a:t>
            </a:r>
            <a:br>
              <a:rPr sz="1000"/>
            </a:br>
            <a:r>
              <a:rPr b="0" lang="en-US" sz="1000" spc="-1" strike="noStrike">
                <a:solidFill>
                  <a:srgbClr val="000000"/>
                </a:solidFill>
                <a:latin typeface="Source Code Pro"/>
                <a:ea typeface="JetBrains Mono"/>
              </a:rPr>
              <a:t>    clamped(x, y) = cast&lt;float&gt;(BoundaryConditions::repeat_edge(input)(x, y)) / 255;</a:t>
            </a:r>
            <a:br>
              <a:rPr sz="1000"/>
            </a:br>
            <a:r>
              <a:rPr b="0" lang="en-US" sz="1000" spc="-1" strike="noStrike">
                <a:solidFill>
                  <a:srgbClr val="000000"/>
                </a:solidFill>
                <a:latin typeface="Source Code Pro"/>
                <a:ea typeface="JetBrains Mono"/>
              </a:rPr>
              <a:t>    gaussian = createGaussian(patchSize, patchSize, weighingGaussianSigma);</a:t>
            </a:r>
            <a:br>
              <a:rPr sz="1000"/>
            </a:br>
            <a:br>
              <a:rPr sz="1000"/>
            </a:br>
            <a:r>
              <a:rPr b="0" lang="en-US" sz="1000" spc="-1" strike="noStrike">
                <a:solidFill>
                  <a:srgbClr val="000000"/>
                </a:solidFill>
                <a:latin typeface="Source Code Pro"/>
                <a:ea typeface="JetBrains Mono"/>
              </a:rPr>
              <a:t>    RDom r_inner(-patchSize / 2, patchSize,</a:t>
            </a:r>
            <a:br>
              <a:rPr sz="1000"/>
            </a:br>
            <a:r>
              <a:rPr b="0" lang="en-US" sz="1000" spc="-1" strike="noStrike">
                <a:solidFill>
                  <a:srgbClr val="000000"/>
                </a:solidFill>
                <a:latin typeface="Source Code Pro"/>
                <a:ea typeface="JetBrains Mono"/>
              </a:rPr>
              <a:t>                 -patchSize / 2, patchSize);</a:t>
            </a:r>
            <a:br>
              <a:rPr sz="1000"/>
            </a:br>
            <a:r>
              <a:rPr b="0" lang="en-US" sz="1000" spc="-1" strike="noStrike">
                <a:solidFill>
                  <a:srgbClr val="000000"/>
                </a:solidFill>
                <a:latin typeface="Source Code Pro"/>
                <a:ea typeface="JetBrains Mono"/>
              </a:rPr>
              <a:t>    RDom r_outer(-searchWindowSize / 2, searchWindowSize,</a:t>
            </a:r>
            <a:br>
              <a:rPr sz="1000"/>
            </a:br>
            <a:r>
              <a:rPr b="0" lang="en-US" sz="1000" spc="-1" strike="noStrike">
                <a:solidFill>
                  <a:srgbClr val="000000"/>
                </a:solidFill>
                <a:latin typeface="Source Code Pro"/>
                <a:ea typeface="JetBrains Mono"/>
              </a:rPr>
              <a:t>                 -searchWindowSize / 2, searchWindowSize);</a:t>
            </a:r>
            <a:br>
              <a:rPr sz="1000"/>
            </a:br>
            <a:r>
              <a:rPr b="0" lang="en-US" sz="1000" spc="-1" strike="noStrike">
                <a:solidFill>
                  <a:srgbClr val="000000"/>
                </a:solidFill>
                <a:latin typeface="Source Code Pro"/>
                <a:ea typeface="JetBrains Mono"/>
              </a:rPr>
              <a:t>    Expr half_inner_neighborhood = patchSize / 2;</a:t>
            </a:r>
            <a:endParaRPr b="0" lang="en-US" sz="1000" spc="-1" strike="noStrike">
              <a:solidFill>
                <a:srgbClr val="000000"/>
              </a:solidFill>
              <a:latin typeface="Arial"/>
            </a:endParaRPr>
          </a:p>
          <a:p>
            <a:pPr>
              <a:lnSpc>
                <a:spcPct val="100000"/>
              </a:lnSpc>
            </a:pPr>
            <a:br>
              <a:rPr sz="1000"/>
            </a:b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weightedPixelDist(x, y, a, b) = pow(absd(clamped(x, y), clamped(a, b)), 2.0f);</a:t>
            </a:r>
            <a:br>
              <a:rPr sz="1000"/>
            </a:br>
            <a:r>
              <a:rPr b="0" lang="en-US" sz="1000" spc="-1" strike="noStrike">
                <a:solidFill>
                  <a:srgbClr val="000000"/>
                </a:solidFill>
                <a:latin typeface="Source Code Pro"/>
                <a:ea typeface="JetBrains Mono"/>
              </a:rPr>
              <a:t>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neighborhoodDifference(x, y, a, b) = sum(</a:t>
            </a:r>
            <a:br>
              <a:rPr sz="1000"/>
            </a:br>
            <a:r>
              <a:rPr b="0" lang="en-US" sz="1000" spc="-1" strike="noStrike">
                <a:solidFill>
                  <a:srgbClr val="000000"/>
                </a:solidFill>
                <a:latin typeface="Source Code Pro"/>
                <a:ea typeface="JetBrains Mono"/>
              </a:rPr>
              <a:t>            gaussian(r_inner.x + half_inner_neighborhood,</a:t>
            </a:r>
            <a:br>
              <a:rPr sz="1000"/>
            </a:br>
            <a:r>
              <a:rPr b="0" lang="en-US" sz="1000" spc="-1" strike="noStrike">
                <a:solidFill>
                  <a:srgbClr val="000000"/>
                </a:solidFill>
                <a:latin typeface="Source Code Pro"/>
                <a:ea typeface="JetBrains Mono"/>
              </a:rPr>
              <a:t>                     r_inner.y + half_inner_neighborhood) *</a:t>
            </a:r>
            <a:br>
              <a:rPr sz="1000"/>
            </a:br>
            <a:r>
              <a:rPr b="0" lang="en-US" sz="1000" spc="-1" strike="noStrike">
                <a:solidFill>
                  <a:srgbClr val="000000"/>
                </a:solidFill>
                <a:latin typeface="Source Code Pro"/>
                <a:ea typeface="JetBrains Mono"/>
              </a:rPr>
              <a:t>            weightedPixelDist(x + r_inner.x, y + r_inner.y,</a:t>
            </a:r>
            <a:br>
              <a:rPr sz="1000"/>
            </a:br>
            <a:r>
              <a:rPr b="0" lang="en-US" sz="1000" spc="-1" strike="noStrike">
                <a:solidFill>
                  <a:srgbClr val="000000"/>
                </a:solidFill>
                <a:latin typeface="Source Code Pro"/>
                <a:ea typeface="JetBrains Mono"/>
              </a:rPr>
              <a:t>                              a + r_inner.x, b + r_inner.y)</a:t>
            </a:r>
            <a:br>
              <a:rPr sz="1000"/>
            </a:br>
            <a:r>
              <a:rPr b="0" lang="en-US" sz="1000" spc="-1" strike="noStrike">
                <a:solidFill>
                  <a:srgbClr val="000000"/>
                </a:solidFill>
                <a:latin typeface="Source Code Pro"/>
                <a:ea typeface="JetBrains Mono"/>
              </a:rPr>
              <a:t>    );</a:t>
            </a:r>
            <a:br>
              <a:rPr sz="1000"/>
            </a:br>
            <a:r>
              <a:rPr b="0" lang="en-US" sz="1000" spc="-1" strike="noStrike">
                <a:solidFill>
                  <a:srgbClr val="000000"/>
                </a:solidFill>
                <a:latin typeface="Source Code Pro"/>
                <a:ea typeface="JetBrains Mono"/>
              </a:rPr>
              <a:t>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areDifferentPoints(x, y, a, b) = (x - a != 0) || (y - b != 0);</a:t>
            </a:r>
            <a:br>
              <a:rPr sz="1000"/>
            </a:br>
            <a:r>
              <a:rPr b="0" lang="en-US" sz="1000" spc="-1" strike="noStrike">
                <a:solidFill>
                  <a:srgbClr val="000000"/>
                </a:solidFill>
                <a:latin typeface="Source Code Pro"/>
                <a:ea typeface="JetBrains Mono"/>
              </a:rPr>
              <a:t>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neighborhoodWeight(x, y, a, b) = exp(</a:t>
            </a:r>
            <a:br>
              <a:rPr sz="1000"/>
            </a:br>
            <a:r>
              <a:rPr b="0" lang="en-US" sz="1000" spc="-1" strike="noStrike">
                <a:solidFill>
                  <a:srgbClr val="000000"/>
                </a:solidFill>
                <a:latin typeface="Source Code Pro"/>
                <a:ea typeface="JetBrains Mono"/>
              </a:rPr>
              <a:t>            -neighborhoodDifference(x, y, a, b) / (h * h)</a:t>
            </a:r>
            <a:br>
              <a:rPr sz="1000"/>
            </a:br>
            <a:r>
              <a:rPr b="0" lang="en-US" sz="1000" spc="-1" strike="noStrike">
                <a:solidFill>
                  <a:srgbClr val="000000"/>
                </a:solidFill>
                <a:latin typeface="Source Code Pro"/>
                <a:ea typeface="JetBrains Mono"/>
              </a:rPr>
              <a:t>    ) * areDifferentPoints(x, y, a, b);</a:t>
            </a:r>
            <a:endParaRPr b="0" lang="en-US" sz="1000" spc="-1" strike="noStrike">
              <a:solidFill>
                <a:srgbClr val="000000"/>
              </a:solidFill>
              <a:latin typeface="Arial"/>
            </a:endParaRPr>
          </a:p>
          <a:p>
            <a:pPr>
              <a:lnSpc>
                <a:spcPct val="100000"/>
              </a:lnSpc>
            </a:pPr>
            <a:br>
              <a:rPr sz="1000"/>
            </a:b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weightsSum(x, y) += neighborhoodWeight(x, y, x + r_outer.x, y + r_outer.y);</a:t>
            </a:r>
            <a:br>
              <a:rPr sz="1000"/>
            </a:br>
            <a:r>
              <a:rPr b="0" lang="en-US" sz="1000" spc="-1" strike="noStrike">
                <a:solidFill>
                  <a:srgbClr val="000000"/>
                </a:solidFill>
                <a:latin typeface="Source Code Pro"/>
                <a:ea typeface="JetBrains Mono"/>
              </a:rPr>
              <a:t>    newPixelValues(x, y) +=</a:t>
            </a:r>
            <a:br>
              <a:rPr sz="1000"/>
            </a:br>
            <a:r>
              <a:rPr b="0" lang="en-US" sz="1000" spc="-1" strike="noStrike">
                <a:solidFill>
                  <a:srgbClr val="000000"/>
                </a:solidFill>
                <a:latin typeface="Source Code Pro"/>
                <a:ea typeface="JetBrains Mono"/>
              </a:rPr>
              <a:t>            neighborhoodWeight(x, y, x + r_outer.x, y + r_outer.y)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 clamped(x + r_outer.x, y + r_outer.y);</a:t>
            </a:r>
            <a:endParaRPr b="0" lang="en-US" sz="1000" spc="-1" strike="noStrike">
              <a:solidFill>
                <a:srgbClr val="000000"/>
              </a:solidFill>
              <a:latin typeface="Arial"/>
            </a:endParaRPr>
          </a:p>
          <a:p>
            <a:pPr>
              <a:lnSpc>
                <a:spcPct val="100000"/>
              </a:lnSpc>
            </a:pPr>
            <a:br>
              <a:rPr sz="1000"/>
            </a:b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newPixelValuesNormalized(x, y) = newPixelValues(x, y) / weightsSum(x, y);</a:t>
            </a:r>
            <a:br>
              <a:rPr sz="1000"/>
            </a:br>
            <a:r>
              <a:rPr b="0" lang="en-US" sz="1000" spc="-1" strike="noStrike">
                <a:solidFill>
                  <a:srgbClr val="000000"/>
                </a:solidFill>
                <a:latin typeface="Source Code Pro"/>
                <a:ea typeface="JetBrains Mono"/>
              </a:rPr>
              <a:t>    result(x, y) = cast&lt;uint8_t&gt;(newPixelValuesNormalized(x, y) * 255);</a:t>
            </a:r>
            <a:br>
              <a:rPr sz="1000"/>
            </a:br>
            <a:r>
              <a:rPr b="0" lang="en-US" sz="1000" spc="-1" strike="noStrike">
                <a:solidFill>
                  <a:srgbClr val="000000"/>
                </a:solidFill>
                <a:latin typeface="Source Code Pro"/>
                <a:ea typeface="JetBrains Mono"/>
              </a:rPr>
              <a:t>}</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633600"/>
            <a:ext cx="1096992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Optimalizace na CPU</a:t>
            </a:r>
            <a:endParaRPr b="0" lang="en-US" sz="4400" spc="-1" strike="noStrike">
              <a:solidFill>
                <a:srgbClr val="000000"/>
              </a:solidFill>
              <a:latin typeface="Arial"/>
            </a:endParaRPr>
          </a:p>
        </p:txBody>
      </p:sp>
      <p:graphicFrame>
        <p:nvGraphicFramePr>
          <p:cNvPr id="202" name=""/>
          <p:cNvGraphicFramePr/>
          <p:nvPr/>
        </p:nvGraphicFramePr>
        <p:xfrm>
          <a:off x="5150880" y="1676520"/>
          <a:ext cx="7033320" cy="5178240"/>
        </p:xfrm>
        <a:graphic>
          <a:graphicData uri="http://schemas.openxmlformats.org/drawingml/2006/table">
            <a:tbl>
              <a:tblPr/>
              <a:tblGrid>
                <a:gridCol w="5667840"/>
                <a:gridCol w="1365840"/>
              </a:tblGrid>
              <a:tr h="777240">
                <a:tc>
                  <a:txBody>
                    <a:bodyPr lIns="36000" rIns="36000" anchor="t">
                      <a:noAutofit/>
                    </a:bodyPr>
                    <a:p>
                      <a:pPr>
                        <a:lnSpc>
                          <a:spcPct val="100000"/>
                        </a:lnSpc>
                      </a:pPr>
                      <a:r>
                        <a:rPr b="1" lang="en-US" sz="1800" spc="-1" strike="noStrike">
                          <a:solidFill>
                            <a:srgbClr val="ffffff"/>
                          </a:solidFill>
                          <a:latin typeface="Arial"/>
                        </a:rPr>
                        <a:t>Plán vykonání na CPU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65556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pPr>
                      <a:r>
                        <a:rPr b="0" lang="en-US" sz="1800" spc="-1" strike="noStrike">
                          <a:solidFill>
                            <a:srgbClr val="000000"/>
                          </a:solidFill>
                          <a:latin typeface="Arial"/>
                        </a:rPr>
                        <a:t>71640</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63432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result.compute_root().parallel(y);</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pPr>
                      <a:r>
                        <a:rPr b="0" lang="en-US" sz="1800" spc="-1" strike="noStrike">
                          <a:solidFill>
                            <a:srgbClr val="000000"/>
                          </a:solidFill>
                          <a:latin typeface="Arial"/>
                        </a:rPr>
                        <a:t>8356</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11112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xi, yi, xo, yo,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result.tile(x, y, xo, yo, xi, yi, 4,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result.fuse(xo, yo,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result.parallel(tile_index);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x_vec, y_vec;</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result.split(xi, x_vec, xi,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result.split(yi, y_vec, yi,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result.vectorize(xi);</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result.vectorize(yi);</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neighborhoodWeight.compute_at(result, xi);</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pPr>
                      <a:r>
                        <a:rPr b="1" lang="en-US" sz="1800" spc="-1" strike="noStrike">
                          <a:solidFill>
                            <a:srgbClr val="000000"/>
                          </a:solidFill>
                          <a:latin typeface="Arial"/>
                        </a:rPr>
                        <a:t>473</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203" name="PlaceHolder 11"/>
          <p:cNvSpPr/>
          <p:nvPr/>
        </p:nvSpPr>
        <p:spPr>
          <a:xfrm>
            <a:off x="228600" y="1822320"/>
            <a:ext cx="5104440" cy="4806000"/>
          </a:xfrm>
          <a:prstGeom prst="rect">
            <a:avLst/>
          </a:prstGeom>
          <a:noFill/>
          <a:ln w="0">
            <a:noFill/>
          </a:ln>
        </p:spPr>
        <p:style>
          <a:lnRef idx="0"/>
          <a:fillRef idx="0"/>
          <a:effectRef idx="0"/>
          <a:fontRef idx="minor"/>
        </p:style>
        <p:txBody>
          <a:bodyPr lIns="0" rIns="0" tIns="0" bIns="0" anchor="t">
            <a:normAutofit fontScale="85555"/>
          </a:bodyPr>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Rozlišení: 625x623 </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Parametry</a:t>
            </a:r>
            <a:endParaRPr b="0" lang="en-US" sz="32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searchWindowSize = 13</a:t>
            </a:r>
            <a:endParaRPr b="0" lang="en-US" sz="28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patchSize = 5</a:t>
            </a:r>
            <a:endParaRPr b="0" lang="en-US" sz="28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Intel Xeon Gold 5218 2.30GHz</a:t>
            </a:r>
            <a:endParaRPr b="0" lang="en-US" sz="32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8 logických jader</a:t>
            </a:r>
            <a:endParaRPr b="0" lang="en-US" sz="28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Optimalizovaná verze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151× rychlejší</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685800"/>
            <a:ext cx="563256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Optimalizace na GPU</a:t>
            </a:r>
            <a:endParaRPr b="0" lang="en-US" sz="4400" spc="-1" strike="noStrike">
              <a:solidFill>
                <a:srgbClr val="000000"/>
              </a:solidFill>
              <a:latin typeface="Arial"/>
            </a:endParaRPr>
          </a:p>
        </p:txBody>
      </p:sp>
      <p:graphicFrame>
        <p:nvGraphicFramePr>
          <p:cNvPr id="205" name=""/>
          <p:cNvGraphicFramePr/>
          <p:nvPr/>
        </p:nvGraphicFramePr>
        <p:xfrm>
          <a:off x="6090840" y="1107000"/>
          <a:ext cx="6084000" cy="5138640"/>
        </p:xfrm>
        <a:graphic>
          <a:graphicData uri="http://schemas.openxmlformats.org/drawingml/2006/table">
            <a:tbl>
              <a:tblPr/>
              <a:tblGrid>
                <a:gridCol w="4901760"/>
                <a:gridCol w="1182600"/>
              </a:tblGrid>
              <a:tr h="347760">
                <a:tc>
                  <a:txBody>
                    <a:bodyPr lIns="36000" rIns="36000" anchor="t">
                      <a:noAutofit/>
                    </a:bodyPr>
                    <a:p>
                      <a:pPr>
                        <a:lnSpc>
                          <a:spcPct val="100000"/>
                        </a:lnSpc>
                      </a:pPr>
                      <a:r>
                        <a:rPr b="1" lang="en-US" sz="1800" spc="-1" strike="noStrike">
                          <a:solidFill>
                            <a:srgbClr val="ffffff"/>
                          </a:solidFill>
                          <a:latin typeface="Arial"/>
                        </a:rPr>
                        <a:t>Plán vykonání na GPU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603720">
                <a:tc>
                  <a:txBody>
                    <a:bodyPr lIns="36000" rIns="36000" anchor="t">
                      <a:noAutofit/>
                    </a:bodyPr>
                    <a:p>
                      <a:pPr>
                        <a:lnSpc>
                          <a:spcPct val="100000"/>
                        </a:lnSpc>
                      </a:pPr>
                      <a:r>
                        <a:rPr b="0" lang="en-US" sz="1800" spc="-1" strike="noStrike">
                          <a:solidFill>
                            <a:srgbClr val="000000"/>
                          </a:solidFill>
                          <a:latin typeface="Arial"/>
                        </a:rPr>
                        <a:t>Var xi, yi, xo, yo;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result.gpu_tile(x, y, xi, yi, xo, yo, 16, 16);</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spcAft>
                          <a:spcPts val="283"/>
                        </a:spcAft>
                      </a:pPr>
                      <a:r>
                        <a:rPr b="0" lang="en-US" sz="1800" spc="-1" strike="noStrike">
                          <a:solidFill>
                            <a:srgbClr val="000000"/>
                          </a:solidFill>
                          <a:latin typeface="Arial"/>
                        </a:rPr>
                        <a:t>147.8</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418716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areDifferentPoints.compute_inline();</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weightedPixelDist.compute_inline();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xi, yi, xo, yo;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result.gpu_tile(x, y, xi, yi, xo, yo, 16, 16);</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x_vec, y_vec;</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result.split(xi, x_vec, xi,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result.split(yi, y_vec, yi, 4);</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result.vectorize(xi);</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result.vectorize(yi);</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neighborhoodWeight.compute_at(result, xo);</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spcAft>
                          <a:spcPts val="283"/>
                        </a:spcAft>
                      </a:pPr>
                      <a:r>
                        <a:rPr b="1" lang="en-US" sz="1800" spc="-1" strike="noStrike">
                          <a:solidFill>
                            <a:srgbClr val="000000"/>
                          </a:solidFill>
                          <a:latin typeface="Arial"/>
                        </a:rPr>
                        <a:t>25.9</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206" name="PlaceHolder 10"/>
          <p:cNvSpPr/>
          <p:nvPr/>
        </p:nvSpPr>
        <p:spPr>
          <a:xfrm>
            <a:off x="609480" y="1901160"/>
            <a:ext cx="5104440" cy="4577040"/>
          </a:xfrm>
          <a:prstGeom prst="rect">
            <a:avLst/>
          </a:prstGeom>
          <a:noFill/>
          <a:ln w="0">
            <a:noFill/>
          </a:ln>
        </p:spPr>
        <p:style>
          <a:lnRef idx="0"/>
          <a:fillRef idx="0"/>
          <a:effectRef idx="0"/>
          <a:fontRef idx="minor"/>
        </p:style>
        <p:txBody>
          <a:bodyPr lIns="0" rIns="0" tIns="0" bIns="0" anchor="t">
            <a:normAutofit fontScale="64999"/>
          </a:bodyPr>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Rozlišení: 625x623 </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Parametry</a:t>
            </a:r>
            <a:endParaRPr b="0" lang="en-US" sz="32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searchWindowSize = 13</a:t>
            </a:r>
            <a:endParaRPr b="0" lang="en-US" sz="28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patchSize = 5</a:t>
            </a:r>
            <a:endParaRPr b="0" lang="en-US" sz="28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Tesla T4</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Optimalizovaná verze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18× rychlejší než optimalizovaná na CPU</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2766× rychlejší než neoptimalizovaná na CPU</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4K obraz ~ 461.6 ms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633600"/>
            <a:ext cx="1096992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Závěr</a:t>
            </a:r>
            <a:endParaRPr b="0" lang="en-US" sz="4400" spc="-1" strike="noStrike">
              <a:solidFill>
                <a:srgbClr val="000000"/>
              </a:solidFill>
              <a:latin typeface="Arial"/>
            </a:endParaRPr>
          </a:p>
        </p:txBody>
      </p:sp>
      <p:sp>
        <p:nvSpPr>
          <p:cNvPr id="208" name="PlaceHolder 2"/>
          <p:cNvSpPr>
            <a:spLocks noGrp="1"/>
          </p:cNvSpPr>
          <p:nvPr>
            <p:ph/>
          </p:nvPr>
        </p:nvSpPr>
        <p:spPr>
          <a:xfrm>
            <a:off x="609480" y="2000520"/>
            <a:ext cx="10969920" cy="3974760"/>
          </a:xfrm>
          <a:prstGeom prst="rect">
            <a:avLst/>
          </a:prstGeom>
          <a:noFill/>
          <a:ln w="0">
            <a:noFill/>
          </a:ln>
        </p:spPr>
        <p:txBody>
          <a:bodyPr lIns="0" rIns="0" tIns="0" bIns="0" anchor="t">
            <a:normAutofit/>
          </a:bodyPr>
          <a:p>
            <a:pPr marL="432000" indent="-324000">
              <a:lnSpc>
                <a:spcPct val="100000"/>
              </a:lnSpc>
              <a:spcBef>
                <a:spcPts val="2449"/>
              </a:spcBef>
              <a:buClr>
                <a:srgbClr val="000000"/>
              </a:buClr>
              <a:buSzPct val="45000"/>
              <a:buFont typeface="Wingdings" charset="2"/>
              <a:buChar char=""/>
            </a:pPr>
            <a:r>
              <a:rPr b="0" lang="en-US" sz="3200" spc="-1" strike="noStrike">
                <a:solidFill>
                  <a:srgbClr val="000000"/>
                </a:solidFill>
                <a:latin typeface="Arial"/>
              </a:rPr>
              <a:t>Rozdělení implementace a plánu vykonání v Halide</a:t>
            </a:r>
            <a:endParaRPr b="0" lang="en-US" sz="3200" spc="-1" strike="noStrike">
              <a:solidFill>
                <a:srgbClr val="000000"/>
              </a:solidFill>
              <a:latin typeface="Arial"/>
            </a:endParaRPr>
          </a:p>
          <a:p>
            <a:pPr marL="432000" indent="-324000">
              <a:lnSpc>
                <a:spcPct val="100000"/>
              </a:lnSpc>
              <a:spcBef>
                <a:spcPts val="2449"/>
              </a:spcBef>
              <a:buClr>
                <a:srgbClr val="000000"/>
              </a:buClr>
              <a:buSzPct val="45000"/>
              <a:buFont typeface="Wingdings" charset="2"/>
              <a:buChar char=""/>
            </a:pPr>
            <a:r>
              <a:rPr b="0" lang="en-US" sz="3200" spc="-1" strike="noStrike">
                <a:solidFill>
                  <a:srgbClr val="000000"/>
                </a:solidFill>
                <a:latin typeface="Arial"/>
              </a:rPr>
              <a:t>Plán vykonání je stále definován uživatelem</a:t>
            </a:r>
            <a:endParaRPr b="0" lang="en-US" sz="3200" spc="-1" strike="noStrike">
              <a:solidFill>
                <a:srgbClr val="000000"/>
              </a:solidFill>
              <a:latin typeface="Arial"/>
            </a:endParaRPr>
          </a:p>
          <a:p>
            <a:pPr marL="432000" indent="-324000">
              <a:lnSpc>
                <a:spcPct val="100000"/>
              </a:lnSpc>
              <a:spcBef>
                <a:spcPts val="2449"/>
              </a:spcBef>
              <a:buClr>
                <a:srgbClr val="000000"/>
              </a:buClr>
              <a:buSzPct val="45000"/>
              <a:buFont typeface="Wingdings" charset="2"/>
              <a:buChar char=""/>
            </a:pPr>
            <a:r>
              <a:rPr b="0" lang="en-US" sz="3200" spc="-1" strike="noStrike">
                <a:solidFill>
                  <a:srgbClr val="000000"/>
                </a:solidFill>
                <a:latin typeface="Arial"/>
              </a:rPr>
              <a:t>Nabízí možnost vyzkoušet mnoho různých optimalizací v krátkém čase</a:t>
            </a:r>
            <a:endParaRPr b="0" lang="en-US" sz="3200" spc="-1" strike="noStrike">
              <a:solidFill>
                <a:srgbClr val="000000"/>
              </a:solidFill>
              <a:latin typeface="Arial"/>
            </a:endParaRPr>
          </a:p>
          <a:p>
            <a:pPr lvl="1" marL="864000" indent="-324000">
              <a:lnSpc>
                <a:spcPct val="100000"/>
              </a:lnSpc>
              <a:spcBef>
                <a:spcPts val="2449"/>
              </a:spcBef>
              <a:buClr>
                <a:srgbClr val="000000"/>
              </a:buClr>
              <a:buSzPct val="75000"/>
              <a:buFont typeface="Symbol"/>
              <a:buChar char=""/>
            </a:pPr>
            <a:r>
              <a:rPr b="0" lang="en-US" sz="3200" spc="-1" strike="noStrike">
                <a:solidFill>
                  <a:srgbClr val="000000"/>
                </a:solidFill>
                <a:latin typeface="Arial"/>
              </a:rPr>
              <a:t>Což dovoluje najít optimální řešení</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ftr" idx="6"/>
          </p:nvPr>
        </p:nvSpPr>
        <p:spPr>
          <a:xfrm>
            <a:off x="144000" y="6524640"/>
            <a:ext cx="10461600" cy="330120"/>
          </a:xfrm>
          <a:prstGeom prst="rect">
            <a:avLst/>
          </a:prstGeom>
          <a:noFill/>
          <a:ln w="0">
            <a:noFill/>
          </a:ln>
        </p:spPr>
        <p:txBody>
          <a:bodyPr lIns="90000" rIns="90000" tIns="45000" bIns="45000" anchor="t">
            <a:noAutofit/>
          </a:bodyPr>
          <a:lstStyle>
            <a:lvl1pPr marL="216000" indent="-216000">
              <a:lnSpc>
                <a:spcPct val="100000"/>
              </a:lnSpc>
              <a:spcBef>
                <a:spcPts val="281"/>
              </a:spcBef>
              <a:buClr>
                <a:srgbClr val="ffffff"/>
              </a:buClr>
              <a:buFont typeface="Symbol"/>
              <a:buChar char=""/>
              <a:defRPr b="0" lang="en-US" sz="1400" spc="-1" strike="noStrike">
                <a:solidFill>
                  <a:schemeClr val="lt1"/>
                </a:solidFill>
                <a:latin typeface="Calibri"/>
                <a:ea typeface="Calibri"/>
              </a:defRPr>
            </a:lvl1pPr>
          </a:lstStyle>
          <a:p>
            <a:pPr marL="216000" indent="-216000">
              <a:lnSpc>
                <a:spcPct val="100000"/>
              </a:lnSpc>
              <a:spcBef>
                <a:spcPts val="281"/>
              </a:spcBef>
              <a:buClr>
                <a:srgbClr val="ffffff"/>
              </a:buClr>
              <a:buFont typeface="Symbol"/>
              <a:buChar char=""/>
            </a:pPr>
            <a:r>
              <a:rPr b="0" lang="en-US" sz="1400" spc="-1" strike="noStrike">
                <a:solidFill>
                  <a:schemeClr val="lt1"/>
                </a:solidFill>
                <a:latin typeface="Calibri"/>
                <a:ea typeface="Calibri"/>
              </a:rPr>
              <a:t>Záhlaví  (01.01.2016)</a:t>
            </a:r>
            <a:endParaRPr b="0" lang="en-US" sz="1400" spc="-1" strike="noStrike">
              <a:solidFill>
                <a:srgbClr val="000000"/>
              </a:solidFill>
              <a:latin typeface="Times New Roman"/>
            </a:endParaRPr>
          </a:p>
        </p:txBody>
      </p:sp>
      <p:sp>
        <p:nvSpPr>
          <p:cNvPr id="210" name="PlaceHolder 2"/>
          <p:cNvSpPr>
            <a:spLocks noGrp="1"/>
          </p:cNvSpPr>
          <p:nvPr>
            <p:ph type="sldNum" idx="7"/>
          </p:nvPr>
        </p:nvSpPr>
        <p:spPr>
          <a:xfrm>
            <a:off x="11430000" y="6524640"/>
            <a:ext cx="566280" cy="330120"/>
          </a:xfrm>
          <a:prstGeom prst="rect">
            <a:avLst/>
          </a:prstGeom>
          <a:noFill/>
          <a:ln w="9360">
            <a:noFill/>
          </a:ln>
        </p:spPr>
        <p:txBody>
          <a:bodyPr numCol="1" spcCol="0" lIns="91440" rIns="91440" tIns="45720" bIns="45720" anchor="t">
            <a:noAutofit/>
          </a:bodyPr>
          <a:lstStyle>
            <a:lvl1pPr indent="0" algn="r">
              <a:lnSpc>
                <a:spcPct val="100000"/>
              </a:lnSpc>
              <a:buNone/>
              <a:tabLst>
                <a:tab algn="l" pos="0"/>
              </a:tabLst>
              <a:defRPr b="0" lang="en-US" sz="1400" spc="-1" strike="noStrike">
                <a:solidFill>
                  <a:schemeClr val="lt1"/>
                </a:solidFill>
                <a:latin typeface="Calibri"/>
                <a:ea typeface="Calibri"/>
              </a:defRPr>
            </a:lvl1pPr>
          </a:lstStyle>
          <a:p>
            <a:pPr indent="0" algn="r">
              <a:lnSpc>
                <a:spcPct val="100000"/>
              </a:lnSpc>
              <a:buNone/>
              <a:tabLst>
                <a:tab algn="l" pos="0"/>
              </a:tabLst>
            </a:pPr>
            <a:fld id="{93D5E6BA-8039-4EDF-A203-1F643B1F39B2}" type="slidenum">
              <a:rPr b="0" lang="en-US" sz="1400" spc="-1" strike="noStrike">
                <a:solidFill>
                  <a:schemeClr val="lt1"/>
                </a:solidFill>
                <a:latin typeface="Calibri"/>
                <a:ea typeface="Calibri"/>
              </a:rPr>
              <a:t>13</a:t>
            </a:fld>
            <a:endParaRPr b="0" lang="en-US" sz="1400" spc="-1" strike="noStrike">
              <a:solidFill>
                <a:srgbClr val="000000"/>
              </a:solidFill>
              <a:latin typeface="Times New Roman"/>
            </a:endParaRPr>
          </a:p>
        </p:txBody>
      </p:sp>
      <p:sp>
        <p:nvSpPr>
          <p:cNvPr id="211" name="Rectangle 1">
            <a:hlinkClick r:id="" action="ppaction://hlinkshowjump?jump=endshow"/>
          </p:cNvPr>
          <p:cNvSpPr/>
          <p:nvPr/>
        </p:nvSpPr>
        <p:spPr>
          <a:xfrm>
            <a:off x="-14040" y="2160"/>
            <a:ext cx="12357360" cy="6854760"/>
          </a:xfrm>
          <a:prstGeom prst="rect">
            <a:avLst/>
          </a:prstGeom>
          <a:solidFill>
            <a:srgbClr val="00a9e0"/>
          </a:solidFill>
          <a:ln w="0">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pic>
        <p:nvPicPr>
          <p:cNvPr id="212" name="Obrázek 12" descr=""/>
          <p:cNvPicPr/>
          <p:nvPr/>
        </p:nvPicPr>
        <p:blipFill>
          <a:blip r:embed="rId1"/>
          <a:srcRect l="0" t="0" r="-9350" b="-53096"/>
          <a:stretch/>
        </p:blipFill>
        <p:spPr>
          <a:xfrm>
            <a:off x="4114800" y="2971800"/>
            <a:ext cx="4570560" cy="13154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225000" y="633600"/>
            <a:ext cx="1096992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Klasický přístup k optimalizacím</a:t>
            </a:r>
            <a:endParaRPr b="0" lang="en-US" sz="4400" spc="-1" strike="noStrike">
              <a:solidFill>
                <a:srgbClr val="000000"/>
              </a:solidFill>
              <a:latin typeface="Arial"/>
            </a:endParaRPr>
          </a:p>
        </p:txBody>
      </p:sp>
      <p:sp>
        <p:nvSpPr>
          <p:cNvPr id="148" name="PlaceHolder 2"/>
          <p:cNvSpPr>
            <a:spLocks noGrp="1"/>
          </p:cNvSpPr>
          <p:nvPr>
            <p:ph/>
          </p:nvPr>
        </p:nvSpPr>
        <p:spPr>
          <a:xfrm>
            <a:off x="609480" y="2000520"/>
            <a:ext cx="7390080" cy="2798640"/>
          </a:xfrm>
          <a:prstGeom prst="rect">
            <a:avLst/>
          </a:prstGeom>
          <a:noFill/>
          <a:ln w="0">
            <a:noFill/>
          </a:ln>
        </p:spPr>
        <p:txBody>
          <a:bodyPr lIns="0" rIns="0" tIns="0" bIns="0" anchor="t">
            <a:normAutofit fontScale="81111"/>
          </a:bodyPr>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Implementace například v jazyce C/C++</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Optimalizace pomocí OpenMP, OpenACC, Cudy, intrinsik funkcí</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Vyžaduje zásadní </a:t>
            </a:r>
            <a:r>
              <a:rPr b="1" lang="en-US" sz="3200" spc="-1" strike="noStrike">
                <a:solidFill>
                  <a:srgbClr val="000000"/>
                </a:solidFill>
                <a:latin typeface="Arial"/>
              </a:rPr>
              <a:t>zásah do implementace</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Různé implementace na CPU a GPU</a:t>
            </a:r>
            <a:endParaRPr b="0" lang="en-US" sz="3200" spc="-1" strike="noStrike">
              <a:solidFill>
                <a:srgbClr val="000000"/>
              </a:solidFill>
              <a:latin typeface="Arial"/>
            </a:endParaRPr>
          </a:p>
        </p:txBody>
      </p:sp>
      <p:pic>
        <p:nvPicPr>
          <p:cNvPr id="149" name="" descr=""/>
          <p:cNvPicPr/>
          <p:nvPr/>
        </p:nvPicPr>
        <p:blipFill>
          <a:blip r:embed="rId1"/>
          <a:stretch/>
        </p:blipFill>
        <p:spPr>
          <a:xfrm>
            <a:off x="3886200" y="5055480"/>
            <a:ext cx="2970360" cy="1801080"/>
          </a:xfrm>
          <a:prstGeom prst="rect">
            <a:avLst/>
          </a:prstGeom>
          <a:ln w="0">
            <a:noFill/>
          </a:ln>
        </p:spPr>
      </p:pic>
      <p:pic>
        <p:nvPicPr>
          <p:cNvPr id="150" name="" descr=""/>
          <p:cNvPicPr/>
          <p:nvPr/>
        </p:nvPicPr>
        <p:blipFill>
          <a:blip r:embed="rId2"/>
          <a:stretch/>
        </p:blipFill>
        <p:spPr>
          <a:xfrm>
            <a:off x="8012880" y="2129400"/>
            <a:ext cx="4177080" cy="4731480"/>
          </a:xfrm>
          <a:prstGeom prst="rect">
            <a:avLst/>
          </a:prstGeom>
          <a:ln w="0">
            <a:noFill/>
          </a:ln>
        </p:spPr>
      </p:pic>
      <p:sp>
        <p:nvSpPr>
          <p:cNvPr id="151" name=""/>
          <p:cNvSpPr/>
          <p:nvPr/>
        </p:nvSpPr>
        <p:spPr>
          <a:xfrm>
            <a:off x="742680" y="5597280"/>
            <a:ext cx="291348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Ilustrace použítí OpenMP</a:t>
            </a:r>
            <a:endParaRPr b="0" lang="en-US" sz="1800" spc="-1" strike="noStrike">
              <a:solidFill>
                <a:srgbClr val="000000"/>
              </a:solidFill>
              <a:latin typeface="Arial"/>
            </a:endParaRPr>
          </a:p>
        </p:txBody>
      </p:sp>
      <p:sp>
        <p:nvSpPr>
          <p:cNvPr id="152" name=""/>
          <p:cNvSpPr/>
          <p:nvPr/>
        </p:nvSpPr>
        <p:spPr>
          <a:xfrm>
            <a:off x="7772400" y="1747080"/>
            <a:ext cx="280980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Ilustrace intrinsik funkcí</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633600"/>
            <a:ext cx="1096992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Typy optimalizací</a:t>
            </a:r>
            <a:endParaRPr b="0" lang="en-US" sz="4400" spc="-1" strike="noStrike">
              <a:solidFill>
                <a:srgbClr val="000000"/>
              </a:solidFill>
              <a:latin typeface="Arial"/>
            </a:endParaRPr>
          </a:p>
        </p:txBody>
      </p:sp>
      <p:sp>
        <p:nvSpPr>
          <p:cNvPr id="154" name="PlaceHolder 2"/>
          <p:cNvSpPr>
            <a:spLocks noGrp="1"/>
          </p:cNvSpPr>
          <p:nvPr>
            <p:ph/>
          </p:nvPr>
        </p:nvSpPr>
        <p:spPr>
          <a:xfrm>
            <a:off x="609480" y="1777320"/>
            <a:ext cx="5104080" cy="4163760"/>
          </a:xfrm>
          <a:prstGeom prst="rect">
            <a:avLst/>
          </a:prstGeom>
          <a:noFill/>
          <a:ln w="0">
            <a:noFill/>
          </a:ln>
        </p:spPr>
        <p:txBody>
          <a:bodyPr lIns="0" rIns="0" tIns="0" bIns="0" anchor="t">
            <a:normAutofit/>
          </a:bodyPr>
          <a:p>
            <a:pPr marL="432000" indent="0">
              <a:lnSpc>
                <a:spcPct val="100000"/>
              </a:lnSpc>
              <a:spcBef>
                <a:spcPts val="1151"/>
              </a:spcBef>
              <a:spcAft>
                <a:spcPts val="720"/>
              </a:spcAft>
              <a:buNone/>
              <a:tabLst>
                <a:tab algn="l" pos="0"/>
              </a:tabLst>
            </a:pPr>
            <a:r>
              <a:rPr b="1" lang="en-US" sz="2340" spc="-1" strike="noStrike">
                <a:solidFill>
                  <a:srgbClr val="000000"/>
                </a:solidFill>
                <a:latin typeface="Arial"/>
              </a:rPr>
              <a:t>Implementace</a:t>
            </a:r>
            <a:endParaRPr b="0" lang="en-US" sz="2340" spc="-1" strike="noStrike">
              <a:solidFill>
                <a:srgbClr val="000000"/>
              </a:solidFill>
              <a:latin typeface="Arial"/>
            </a:endParaRPr>
          </a:p>
          <a:p>
            <a:pPr marL="432000" indent="-324000">
              <a:lnSpc>
                <a:spcPct val="100000"/>
              </a:lnSpc>
              <a:spcBef>
                <a:spcPts val="1151"/>
              </a:spcBef>
              <a:spcAft>
                <a:spcPts val="720"/>
              </a:spcAft>
              <a:buClr>
                <a:srgbClr val="000000"/>
              </a:buClr>
              <a:buSzPct val="45000"/>
              <a:buFont typeface="Wingdings" charset="2"/>
              <a:buChar char=""/>
              <a:tabLst>
                <a:tab algn="l" pos="0"/>
              </a:tabLst>
            </a:pPr>
            <a:r>
              <a:rPr b="0" lang="en-US" sz="2340" spc="-1" strike="noStrike">
                <a:solidFill>
                  <a:srgbClr val="000000"/>
                </a:solidFill>
                <a:latin typeface="Arial"/>
              </a:rPr>
              <a:t>Změna způsobu výpočtu</a:t>
            </a:r>
            <a:endParaRPr b="0" lang="en-US" sz="2340" spc="-1" strike="noStrike">
              <a:solidFill>
                <a:srgbClr val="000000"/>
              </a:solidFill>
              <a:latin typeface="Arial"/>
            </a:endParaRPr>
          </a:p>
          <a:p>
            <a:pPr lvl="1" marL="864000" indent="-324000">
              <a:lnSpc>
                <a:spcPct val="100000"/>
              </a:lnSpc>
              <a:spcBef>
                <a:spcPts val="1151"/>
              </a:spcBef>
              <a:spcAft>
                <a:spcPts val="720"/>
              </a:spcAft>
              <a:buClr>
                <a:srgbClr val="000000"/>
              </a:buClr>
              <a:buSzPct val="75000"/>
              <a:buFont typeface="Symbol"/>
              <a:buChar char=""/>
              <a:tabLst>
                <a:tab algn="l" pos="0"/>
              </a:tabLst>
            </a:pPr>
            <a:r>
              <a:rPr b="0" lang="en-US" sz="2340" spc="-1" strike="noStrike">
                <a:solidFill>
                  <a:srgbClr val="000000"/>
                </a:solidFill>
                <a:latin typeface="Arial"/>
              </a:rPr>
              <a:t>Např.: použití FFT ve filtrech zpracování obrazu</a:t>
            </a:r>
            <a:endParaRPr b="0" lang="en-US" sz="2340" spc="-1" strike="noStrike">
              <a:solidFill>
                <a:srgbClr val="000000"/>
              </a:solidFill>
              <a:latin typeface="Arial"/>
            </a:endParaRPr>
          </a:p>
          <a:p>
            <a:pPr marL="432000" indent="-324000">
              <a:lnSpc>
                <a:spcPct val="100000"/>
              </a:lnSpc>
              <a:spcBef>
                <a:spcPts val="1151"/>
              </a:spcBef>
              <a:spcAft>
                <a:spcPts val="720"/>
              </a:spcAft>
              <a:buClr>
                <a:srgbClr val="000000"/>
              </a:buClr>
              <a:buSzPct val="45000"/>
              <a:buFont typeface="Wingdings" charset="2"/>
              <a:buChar char=""/>
              <a:tabLst>
                <a:tab algn="l" pos="0"/>
              </a:tabLst>
            </a:pPr>
            <a:r>
              <a:rPr b="0" lang="en-US" sz="2340" spc="-1" strike="noStrike">
                <a:solidFill>
                  <a:srgbClr val="000000"/>
                </a:solidFill>
                <a:latin typeface="Arial"/>
              </a:rPr>
              <a:t>Použití jiných datových struktur</a:t>
            </a:r>
            <a:endParaRPr b="0" lang="en-US" sz="234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tabLst>
                <a:tab algn="l" pos="0"/>
              </a:tabLst>
            </a:pPr>
            <a:r>
              <a:rPr b="0" lang="en-US" sz="2340" spc="-1" strike="noStrike">
                <a:solidFill>
                  <a:srgbClr val="000000"/>
                </a:solidFill>
                <a:latin typeface="Arial"/>
              </a:rPr>
              <a:t>Např.: hash tabulka místo seznamu</a:t>
            </a:r>
            <a:endParaRPr b="0" lang="en-US" sz="2340" spc="-1" strike="noStrike">
              <a:solidFill>
                <a:srgbClr val="000000"/>
              </a:solidFill>
              <a:latin typeface="Arial"/>
            </a:endParaRPr>
          </a:p>
        </p:txBody>
      </p:sp>
      <p:sp>
        <p:nvSpPr>
          <p:cNvPr id="155" name="PlaceHolder 4"/>
          <p:cNvSpPr/>
          <p:nvPr/>
        </p:nvSpPr>
        <p:spPr>
          <a:xfrm>
            <a:off x="6629400" y="1777320"/>
            <a:ext cx="5104080" cy="4163760"/>
          </a:xfrm>
          <a:prstGeom prst="rect">
            <a:avLst/>
          </a:prstGeom>
          <a:noFill/>
          <a:ln w="0">
            <a:noFill/>
          </a:ln>
        </p:spPr>
        <p:style>
          <a:lnRef idx="0"/>
          <a:fillRef idx="0"/>
          <a:effectRef idx="0"/>
          <a:fontRef idx="minor"/>
        </p:style>
        <p:txBody>
          <a:bodyPr lIns="0" rIns="0" tIns="0" bIns="0" anchor="t">
            <a:normAutofit fontScale="73333"/>
          </a:bodyPr>
          <a:p>
            <a:pPr marL="432000" indent="-324000">
              <a:lnSpc>
                <a:spcPct val="100000"/>
              </a:lnSpc>
              <a:spcBef>
                <a:spcPts val="1417"/>
              </a:spcBef>
              <a:buClr>
                <a:srgbClr val="000000"/>
              </a:buClr>
              <a:buSzPct val="45000"/>
              <a:buFont typeface="Wingdings" charset="2"/>
              <a:buChar char=""/>
            </a:pPr>
            <a:r>
              <a:rPr b="1" lang="en-US" sz="3200" spc="-1" strike="noStrike">
                <a:solidFill>
                  <a:srgbClr val="000000"/>
                </a:solidFill>
                <a:latin typeface="Arial"/>
              </a:rPr>
              <a:t>Plán vykonání</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Snížení doby přístupu do paměti</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Zlepšení lokality paměti</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Snížení doby výpočtu</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Vektorizace (SIMD)</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Paralelizace (vlákna, procesy)</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Předvýpočet opakujících se hodnot</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Důležité je i vybalancování výpočtu a přístupu do paměti</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633600"/>
            <a:ext cx="1096992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Představení jazyka Halide</a:t>
            </a:r>
            <a:endParaRPr b="0" lang="en-US" sz="4400" spc="-1" strike="noStrike">
              <a:solidFill>
                <a:srgbClr val="000000"/>
              </a:solidFill>
              <a:latin typeface="Arial"/>
            </a:endParaRPr>
          </a:p>
        </p:txBody>
      </p:sp>
      <p:sp>
        <p:nvSpPr>
          <p:cNvPr id="157" name="PlaceHolder 2"/>
          <p:cNvSpPr>
            <a:spLocks noGrp="1"/>
          </p:cNvSpPr>
          <p:nvPr>
            <p:ph/>
          </p:nvPr>
        </p:nvSpPr>
        <p:spPr>
          <a:xfrm>
            <a:off x="313200" y="2195640"/>
            <a:ext cx="5171400" cy="3974760"/>
          </a:xfrm>
          <a:prstGeom prst="rect">
            <a:avLst/>
          </a:prstGeom>
          <a:noFill/>
          <a:ln w="0">
            <a:noFill/>
          </a:ln>
        </p:spPr>
        <p:txBody>
          <a:bodyPr lIns="0" rIns="0" tIns="0" bIns="0" anchor="t">
            <a:normAutofit fontScale="98333" lnSpcReduction="10000"/>
          </a:bodyPr>
          <a:p>
            <a:pPr marL="432000" indent="-324000">
              <a:lnSpc>
                <a:spcPct val="100000"/>
              </a:lnSpc>
              <a:spcBef>
                <a:spcPts val="1440"/>
              </a:spcBef>
              <a:spcAft>
                <a:spcPts val="431"/>
              </a:spcAft>
              <a:buClr>
                <a:srgbClr val="000000"/>
              </a:buClr>
              <a:buSzPct val="45000"/>
              <a:buFont typeface="Wingdings" charset="2"/>
              <a:buChar char=""/>
            </a:pPr>
            <a:r>
              <a:rPr b="0" lang="en-US" sz="2400" spc="-1" strike="noStrike">
                <a:solidFill>
                  <a:srgbClr val="000000"/>
                </a:solidFill>
                <a:latin typeface="Arial"/>
              </a:rPr>
              <a:t>Doménový jazyk a překladač vestavěný do C++ jako knihovna</a:t>
            </a:r>
            <a:endParaRPr b="0" lang="en-US" sz="2400" spc="-1" strike="noStrike">
              <a:solidFill>
                <a:srgbClr val="000000"/>
              </a:solidFill>
              <a:latin typeface="Arial"/>
            </a:endParaRPr>
          </a:p>
          <a:p>
            <a:pPr marL="432000" indent="-324000">
              <a:lnSpc>
                <a:spcPct val="100000"/>
              </a:lnSpc>
              <a:spcBef>
                <a:spcPts val="1440"/>
              </a:spcBef>
              <a:spcAft>
                <a:spcPts val="431"/>
              </a:spcAft>
              <a:buClr>
                <a:srgbClr val="000000"/>
              </a:buClr>
              <a:buSzPct val="45000"/>
              <a:buFont typeface="Wingdings" charset="2"/>
              <a:buChar char=""/>
            </a:pPr>
            <a:r>
              <a:rPr b="0" lang="en-US" sz="2400" spc="-1" strike="noStrike">
                <a:solidFill>
                  <a:srgbClr val="000000"/>
                </a:solidFill>
                <a:latin typeface="Arial"/>
              </a:rPr>
              <a:t>Především optimalizace algoritmů zpracování obrazu</a:t>
            </a:r>
            <a:endParaRPr b="0" lang="en-US" sz="2400" spc="-1" strike="noStrike">
              <a:solidFill>
                <a:srgbClr val="000000"/>
              </a:solidFill>
              <a:latin typeface="Arial"/>
            </a:endParaRPr>
          </a:p>
          <a:p>
            <a:pPr marL="432000" indent="0">
              <a:lnSpc>
                <a:spcPct val="100000"/>
              </a:lnSpc>
              <a:spcBef>
                <a:spcPts val="1440"/>
              </a:spcBef>
              <a:spcAft>
                <a:spcPts val="431"/>
              </a:spcAft>
              <a:buNone/>
              <a:tabLst>
                <a:tab algn="l" pos="0"/>
              </a:tabLst>
            </a:pPr>
            <a:endParaRPr b="0" lang="en-US" sz="2400" spc="-1" strike="noStrike">
              <a:solidFill>
                <a:srgbClr val="000000"/>
              </a:solidFill>
              <a:latin typeface="Arial"/>
            </a:endParaRPr>
          </a:p>
          <a:p>
            <a:pPr marL="432000" indent="-324000">
              <a:lnSpc>
                <a:spcPct val="100000"/>
              </a:lnSpc>
              <a:spcBef>
                <a:spcPts val="1440"/>
              </a:spcBef>
              <a:spcAft>
                <a:spcPts val="431"/>
              </a:spcAft>
              <a:buClr>
                <a:srgbClr val="000000"/>
              </a:buClr>
              <a:buSzPct val="45000"/>
              <a:buFont typeface="Wingdings" charset="2"/>
              <a:buChar char=""/>
              <a:tabLst>
                <a:tab algn="l" pos="0"/>
              </a:tabLst>
            </a:pPr>
            <a:r>
              <a:rPr b="1" lang="en-US" sz="2400" spc="-1" strike="noStrike">
                <a:solidFill>
                  <a:srgbClr val="000000"/>
                </a:solidFill>
                <a:latin typeface="Arial"/>
              </a:rPr>
              <a:t>Hlavní myšlenka</a:t>
            </a:r>
            <a:r>
              <a:rPr b="0" lang="en-US" sz="2400" spc="-1" strike="noStrike">
                <a:solidFill>
                  <a:srgbClr val="000000"/>
                </a:solidFill>
                <a:latin typeface="Arial"/>
              </a:rPr>
              <a:t>: Rozdělit implementaci a optimalizaci</a:t>
            </a:r>
            <a:endParaRPr b="0" lang="en-US" sz="2400" spc="-1" strike="noStrike">
              <a:solidFill>
                <a:srgbClr val="000000"/>
              </a:solidFill>
              <a:latin typeface="Arial"/>
            </a:endParaRPr>
          </a:p>
          <a:p>
            <a:pPr lvl="1" marL="864000" indent="-324000">
              <a:lnSpc>
                <a:spcPct val="100000"/>
              </a:lnSpc>
              <a:spcBef>
                <a:spcPts val="1440"/>
              </a:spcBef>
              <a:spcAft>
                <a:spcPts val="431"/>
              </a:spcAft>
              <a:buClr>
                <a:srgbClr val="000000"/>
              </a:buClr>
              <a:buSzPct val="45000"/>
              <a:buFont typeface="Wingdings" charset="2"/>
              <a:buChar char=""/>
              <a:tabLst>
                <a:tab algn="l" pos="0"/>
              </a:tabLst>
            </a:pPr>
            <a:r>
              <a:rPr b="0" lang="en-US" sz="2400" spc="-1" strike="noStrike">
                <a:solidFill>
                  <a:srgbClr val="000000"/>
                </a:solidFill>
                <a:latin typeface="Arial"/>
              </a:rPr>
              <a:t>Žádné zásahy do implementace!</a:t>
            </a:r>
            <a:endParaRPr b="0" lang="en-US" sz="2400" spc="-1" strike="noStrike">
              <a:solidFill>
                <a:srgbClr val="000000"/>
              </a:solidFill>
              <a:latin typeface="Arial"/>
            </a:endParaRPr>
          </a:p>
        </p:txBody>
      </p:sp>
      <p:pic>
        <p:nvPicPr>
          <p:cNvPr id="158" name="" descr=""/>
          <p:cNvPicPr/>
          <p:nvPr/>
        </p:nvPicPr>
        <p:blipFill>
          <a:blip r:embed="rId1"/>
          <a:stretch/>
        </p:blipFill>
        <p:spPr>
          <a:xfrm>
            <a:off x="5636160" y="2478600"/>
            <a:ext cx="6481800" cy="3426840"/>
          </a:xfrm>
          <a:prstGeom prst="rect">
            <a:avLst/>
          </a:prstGeom>
          <a:ln w="0">
            <a:noFill/>
          </a:ln>
        </p:spPr>
      </p:pic>
      <p:sp>
        <p:nvSpPr>
          <p:cNvPr id="159" name=""/>
          <p:cNvSpPr/>
          <p:nvPr/>
        </p:nvSpPr>
        <p:spPr>
          <a:xfrm flipH="1">
            <a:off x="7543800" y="2286000"/>
            <a:ext cx="1828800" cy="1143000"/>
          </a:xfrm>
          <a:prstGeom prst="line">
            <a:avLst/>
          </a:prstGeom>
          <a:ln w="38160">
            <a:solidFill>
              <a:srgbClr val="c9211e"/>
            </a:solidFill>
            <a:round/>
            <a:tailEnd len="med" type="triangle" w="me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160" name=""/>
          <p:cNvSpPr/>
          <p:nvPr/>
        </p:nvSpPr>
        <p:spPr>
          <a:xfrm>
            <a:off x="9498240" y="2057400"/>
            <a:ext cx="215964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Implementace</a:t>
            </a:r>
            <a:endParaRPr b="0" lang="en-US" sz="1800" spc="-1" strike="noStrike">
              <a:solidFill>
                <a:srgbClr val="000000"/>
              </a:solidFill>
              <a:latin typeface="Arial"/>
            </a:endParaRPr>
          </a:p>
        </p:txBody>
      </p:sp>
      <p:sp>
        <p:nvSpPr>
          <p:cNvPr id="161" name=""/>
          <p:cNvSpPr/>
          <p:nvPr/>
        </p:nvSpPr>
        <p:spPr>
          <a:xfrm flipH="1" flipV="1">
            <a:off x="7086600" y="5257800"/>
            <a:ext cx="685800" cy="914400"/>
          </a:xfrm>
          <a:prstGeom prst="line">
            <a:avLst/>
          </a:prstGeom>
          <a:ln w="38160">
            <a:solidFill>
              <a:srgbClr val="c9211e"/>
            </a:solidFill>
            <a:round/>
            <a:tailEnd len="med" type="triangle" w="me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162" name=""/>
          <p:cNvSpPr/>
          <p:nvPr/>
        </p:nvSpPr>
        <p:spPr>
          <a:xfrm>
            <a:off x="7782120" y="6054480"/>
            <a:ext cx="204696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Optimalizace</a:t>
            </a:r>
            <a:endParaRPr b="0" lang="en-US" sz="1800" spc="-1" strike="noStrike">
              <a:solidFill>
                <a:srgbClr val="000000"/>
              </a:solidFill>
              <a:latin typeface="Arial"/>
            </a:endParaRPr>
          </a:p>
        </p:txBody>
      </p:sp>
      <p:sp>
        <p:nvSpPr>
          <p:cNvPr id="163" name=""/>
          <p:cNvSpPr/>
          <p:nvPr/>
        </p:nvSpPr>
        <p:spPr>
          <a:xfrm flipH="1">
            <a:off x="7553520" y="2277000"/>
            <a:ext cx="1828800" cy="1143000"/>
          </a:xfrm>
          <a:prstGeom prst="line">
            <a:avLst/>
          </a:prstGeom>
          <a:ln w="38160">
            <a:solidFill>
              <a:srgbClr val="c9211e"/>
            </a:solidFill>
            <a:round/>
            <a:tailEnd len="med" type="triangle" w="me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164" name=""/>
          <p:cNvSpPr/>
          <p:nvPr/>
        </p:nvSpPr>
        <p:spPr>
          <a:xfrm>
            <a:off x="5783040" y="4186800"/>
            <a:ext cx="6172200" cy="360"/>
          </a:xfrm>
          <a:prstGeom prst="line">
            <a:avLst/>
          </a:prstGeom>
          <a:ln cap="rnd" w="12600">
            <a:solidFill>
              <a:srgbClr val="069a2e"/>
            </a:solidFill>
            <a:prstDash val="dash"/>
            <a:round/>
          </a:ln>
        </p:spPr>
        <p:style>
          <a:lnRef idx="0"/>
          <a:fillRef idx="0"/>
          <a:effectRef idx="0"/>
          <a:fontRef idx="minor"/>
        </p:style>
        <p:txBody>
          <a:bodyPr lIns="96480" rIns="96480" tIns="-51480" bIns="-5148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633600"/>
            <a:ext cx="1096992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Implementace a optimalizace v Halide</a:t>
            </a:r>
            <a:endParaRPr b="0" lang="en-US" sz="4400" spc="-1" strike="noStrike">
              <a:solidFill>
                <a:srgbClr val="000000"/>
              </a:solidFill>
              <a:latin typeface="Arial"/>
            </a:endParaRPr>
          </a:p>
        </p:txBody>
      </p:sp>
      <p:sp>
        <p:nvSpPr>
          <p:cNvPr id="166" name="PlaceHolder 3"/>
          <p:cNvSpPr/>
          <p:nvPr/>
        </p:nvSpPr>
        <p:spPr>
          <a:xfrm>
            <a:off x="609840" y="1784520"/>
            <a:ext cx="7847280" cy="2799000"/>
          </a:xfrm>
          <a:prstGeom prst="rect">
            <a:avLst/>
          </a:prstGeom>
          <a:noFill/>
          <a:ln w="0">
            <a:noFill/>
          </a:ln>
        </p:spPr>
        <p:style>
          <a:lnRef idx="0"/>
          <a:fillRef idx="0"/>
          <a:effectRef idx="0"/>
          <a:fontRef idx="minor"/>
        </p:style>
        <p:txBody>
          <a:bodyPr lIns="0" rIns="0" tIns="0" bIns="0" anchor="t">
            <a:normAutofit fontScale="58888"/>
          </a:bodyPr>
          <a:p>
            <a:pPr marL="432000" indent="-324000">
              <a:lnSpc>
                <a:spcPct val="100000"/>
              </a:lnSpc>
              <a:spcBef>
                <a:spcPts val="1151"/>
              </a:spcBef>
              <a:buClr>
                <a:srgbClr val="000000"/>
              </a:buClr>
              <a:buSzPct val="45000"/>
              <a:buFont typeface="Wingdings" charset="2"/>
              <a:buChar char=""/>
            </a:pPr>
            <a:r>
              <a:rPr b="1" lang="en-US" sz="3200" spc="-1" strike="noStrike">
                <a:solidFill>
                  <a:srgbClr val="000000"/>
                </a:solidFill>
                <a:latin typeface="Arial"/>
              </a:rPr>
              <a:t>Implementace</a:t>
            </a:r>
            <a:endParaRPr b="0" lang="en-US" sz="3200" spc="-1" strike="noStrike">
              <a:solidFill>
                <a:srgbClr val="000000"/>
              </a:solidFill>
              <a:latin typeface="Arial"/>
            </a:endParaRPr>
          </a:p>
          <a:p>
            <a:pPr lvl="1" marL="864000" indent="-324000">
              <a:lnSpc>
                <a:spcPct val="100000"/>
              </a:lnSpc>
              <a:spcBef>
                <a:spcPts val="1151"/>
              </a:spcBef>
              <a:buClr>
                <a:srgbClr val="000000"/>
              </a:buClr>
              <a:buSzPct val="75000"/>
              <a:buFont typeface="Symbol"/>
              <a:buChar char=""/>
            </a:pPr>
            <a:r>
              <a:rPr b="0" lang="en-US" sz="3200" spc="-1" strike="noStrike">
                <a:solidFill>
                  <a:srgbClr val="000000"/>
                </a:solidFill>
                <a:latin typeface="Arial"/>
              </a:rPr>
              <a:t>Definuje algoritmus pomocí struktur </a:t>
            </a:r>
            <a:br>
              <a:rPr sz="3200"/>
            </a:br>
            <a:r>
              <a:rPr b="0" lang="en-US" sz="3200" spc="-1" strike="noStrike">
                <a:solidFill>
                  <a:srgbClr val="000000"/>
                </a:solidFill>
                <a:latin typeface="Arial"/>
              </a:rPr>
              <a:t>formou metadat</a:t>
            </a:r>
            <a:endParaRPr b="0" lang="en-US" sz="3200" spc="-1" strike="noStrike">
              <a:solidFill>
                <a:srgbClr val="000000"/>
              </a:solidFill>
              <a:latin typeface="Arial"/>
            </a:endParaRPr>
          </a:p>
          <a:p>
            <a:pPr>
              <a:lnSpc>
                <a:spcPct val="100000"/>
              </a:lnSpc>
              <a:spcBef>
                <a:spcPts val="1151"/>
              </a:spcBef>
            </a:pPr>
            <a:endParaRPr b="0" lang="en-US" sz="3200" spc="-1" strike="noStrike">
              <a:solidFill>
                <a:srgbClr val="000000"/>
              </a:solidFill>
              <a:latin typeface="Arial"/>
            </a:endParaRPr>
          </a:p>
          <a:p>
            <a:pPr marL="432000" indent="-324000">
              <a:lnSpc>
                <a:spcPct val="100000"/>
              </a:lnSpc>
              <a:spcBef>
                <a:spcPts val="1151"/>
              </a:spcBef>
              <a:buClr>
                <a:srgbClr val="000000"/>
              </a:buClr>
              <a:buSzPct val="45000"/>
              <a:buFont typeface="Wingdings" charset="2"/>
              <a:buChar char=""/>
            </a:pPr>
            <a:r>
              <a:rPr b="1" lang="en-US" sz="3200" spc="-1" strike="noStrike">
                <a:solidFill>
                  <a:srgbClr val="000000"/>
                </a:solidFill>
                <a:latin typeface="Arial"/>
              </a:rPr>
              <a:t>Plán vykonání (schedule)</a:t>
            </a:r>
            <a:endParaRPr b="0" lang="en-US" sz="3200" spc="-1" strike="noStrike">
              <a:solidFill>
                <a:srgbClr val="000000"/>
              </a:solidFill>
              <a:latin typeface="Arial"/>
            </a:endParaRPr>
          </a:p>
          <a:p>
            <a:pPr lvl="1" marL="864000" indent="-324000">
              <a:lnSpc>
                <a:spcPct val="100000"/>
              </a:lnSpc>
              <a:spcBef>
                <a:spcPts val="1151"/>
              </a:spcBef>
              <a:buClr>
                <a:srgbClr val="000000"/>
              </a:buClr>
              <a:buSzPct val="75000"/>
              <a:buFont typeface="Symbol"/>
              <a:buChar char=""/>
            </a:pPr>
            <a:r>
              <a:rPr b="0" lang="en-US" sz="3200" spc="-1" strike="noStrike">
                <a:solidFill>
                  <a:srgbClr val="000000"/>
                </a:solidFill>
                <a:latin typeface="Arial"/>
              </a:rPr>
              <a:t>Definuje jak se má algoritmus vykonat</a:t>
            </a:r>
            <a:endParaRPr b="0" lang="en-US" sz="3200" spc="-1" strike="noStrike">
              <a:solidFill>
                <a:srgbClr val="000000"/>
              </a:solidFill>
              <a:latin typeface="Arial"/>
            </a:endParaRPr>
          </a:p>
          <a:p>
            <a:pPr lvl="1" marL="864000" indent="-324000">
              <a:lnSpc>
                <a:spcPct val="100000"/>
              </a:lnSpc>
              <a:spcBef>
                <a:spcPts val="1151"/>
              </a:spcBef>
              <a:buClr>
                <a:srgbClr val="000000"/>
              </a:buClr>
              <a:buSzPct val="75000"/>
              <a:buFont typeface="Symbol"/>
              <a:buChar char=""/>
            </a:pPr>
            <a:r>
              <a:rPr b="0" lang="en-US" sz="3200" spc="-1" strike="noStrike">
                <a:solidFill>
                  <a:srgbClr val="000000"/>
                </a:solidFill>
                <a:latin typeface="Arial"/>
              </a:rPr>
              <a:t>Hledaní optimálního plánu vykonání = optimalizace</a:t>
            </a:r>
            <a:endParaRPr b="0" lang="en-US" sz="3200" spc="-1" strike="noStrike">
              <a:solidFill>
                <a:srgbClr val="000000"/>
              </a:solidFill>
              <a:latin typeface="Arial"/>
            </a:endParaRPr>
          </a:p>
        </p:txBody>
      </p:sp>
      <p:sp>
        <p:nvSpPr>
          <p:cNvPr id="167" name=""/>
          <p:cNvSpPr/>
          <p:nvPr/>
        </p:nvSpPr>
        <p:spPr>
          <a:xfrm>
            <a:off x="5957280" y="5487480"/>
            <a:ext cx="3871440" cy="1525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000000"/>
                </a:solidFill>
                <a:latin typeface="Source Code Pro"/>
              </a:rPr>
              <a:t>produce result:</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parallel y:</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for x.x:</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vectorized x.v5 in [0, 3]:</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Result(...) = … </a:t>
            </a:r>
            <a:endParaRPr b="0" lang="en-US" sz="1500" spc="-1" strike="noStrike">
              <a:solidFill>
                <a:srgbClr val="000000"/>
              </a:solidFill>
              <a:latin typeface="Arial"/>
            </a:endParaRPr>
          </a:p>
        </p:txBody>
      </p:sp>
      <p:sp>
        <p:nvSpPr>
          <p:cNvPr id="168" name=""/>
          <p:cNvSpPr/>
          <p:nvPr/>
        </p:nvSpPr>
        <p:spPr>
          <a:xfrm>
            <a:off x="1047600" y="5522400"/>
            <a:ext cx="3427920" cy="913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result.vectorize(x, 4)</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.parallel(y);</a:t>
            </a:r>
            <a:endParaRPr b="0" lang="en-US" sz="1500" spc="-1" strike="noStrike">
              <a:solidFill>
                <a:srgbClr val="000000"/>
              </a:solidFill>
              <a:latin typeface="Arial"/>
            </a:endParaRPr>
          </a:p>
        </p:txBody>
      </p:sp>
      <p:sp>
        <p:nvSpPr>
          <p:cNvPr id="169" name=""/>
          <p:cNvSpPr/>
          <p:nvPr/>
        </p:nvSpPr>
        <p:spPr>
          <a:xfrm>
            <a:off x="1371600" y="5140080"/>
            <a:ext cx="279792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Definice plánu vykonání</a:t>
            </a:r>
            <a:endParaRPr b="0" lang="en-US" sz="1800" spc="-1" strike="noStrike">
              <a:solidFill>
                <a:srgbClr val="000000"/>
              </a:solidFill>
              <a:latin typeface="Arial"/>
            </a:endParaRPr>
          </a:p>
        </p:txBody>
      </p:sp>
      <p:sp>
        <p:nvSpPr>
          <p:cNvPr id="170" name=""/>
          <p:cNvSpPr/>
          <p:nvPr/>
        </p:nvSpPr>
        <p:spPr>
          <a:xfrm>
            <a:off x="5715000" y="5101200"/>
            <a:ext cx="277200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Výsledný plán vykonání</a:t>
            </a:r>
            <a:endParaRPr b="0" lang="en-US" sz="1800" spc="-1" strike="noStrike">
              <a:solidFill>
                <a:srgbClr val="000000"/>
              </a:solidFill>
              <a:latin typeface="Arial"/>
            </a:endParaRPr>
          </a:p>
        </p:txBody>
      </p:sp>
      <p:sp>
        <p:nvSpPr>
          <p:cNvPr id="171" name=""/>
          <p:cNvSpPr/>
          <p:nvPr/>
        </p:nvSpPr>
        <p:spPr>
          <a:xfrm>
            <a:off x="4421520" y="5664240"/>
            <a:ext cx="1161360" cy="360"/>
          </a:xfrm>
          <a:prstGeom prst="line">
            <a:avLst/>
          </a:prstGeom>
          <a:ln w="57240">
            <a:solidFill>
              <a:srgbClr val="bb89c0"/>
            </a:solidFill>
            <a:round/>
            <a:tailEnd len="med" type="triangle" w="med"/>
          </a:ln>
        </p:spPr>
        <p:style>
          <a:lnRef idx="0"/>
          <a:fillRef idx="0"/>
          <a:effectRef idx="0"/>
          <a:fontRef idx="minor"/>
        </p:style>
        <p:txBody>
          <a:bodyPr lIns="116280" rIns="116280" tIns="-263520" bIns="-263520" anchor="ctr">
            <a:noAutofit/>
          </a:bodyPr>
          <a:p>
            <a:endParaRPr b="0" lang="en-US" sz="1800" spc="-1" strike="noStrike">
              <a:solidFill>
                <a:srgbClr val="000000"/>
              </a:solidFill>
              <a:latin typeface="Arial"/>
            </a:endParaRPr>
          </a:p>
        </p:txBody>
      </p:sp>
      <p:sp>
        <p:nvSpPr>
          <p:cNvPr id="172" name=""/>
          <p:cNvSpPr/>
          <p:nvPr/>
        </p:nvSpPr>
        <p:spPr>
          <a:xfrm>
            <a:off x="6375600" y="2743200"/>
            <a:ext cx="6018840" cy="1324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000000"/>
                </a:solidFill>
                <a:latin typeface="Source Code Pro"/>
              </a:rPr>
              <a:t> </a:t>
            </a:r>
            <a:r>
              <a:rPr b="0" lang="en-US" sz="1300" spc="-1" strike="noStrike">
                <a:solidFill>
                  <a:srgbClr val="000000"/>
                </a:solidFill>
                <a:latin typeface="Source Code Pro"/>
              </a:rPr>
              <a:t>result(x, y) = cast&lt;uint8_t&gt;(0.299f * input(x, y, 0) +</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Source Code Pro"/>
              </a:rPr>
              <a:t>                              </a:t>
            </a:r>
            <a:r>
              <a:rPr b="0" lang="en-US" sz="1300" spc="-1" strike="noStrike">
                <a:solidFill>
                  <a:srgbClr val="000000"/>
                </a:solidFill>
                <a:latin typeface="Source Code Pro"/>
              </a:rPr>
              <a:t>0.587f * input(x, y, 1) +</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Source Code Pro"/>
              </a:rPr>
              <a:t>                              </a:t>
            </a:r>
            <a:r>
              <a:rPr b="0" lang="en-US" sz="1300" spc="-1" strike="noStrike">
                <a:solidFill>
                  <a:srgbClr val="000000"/>
                </a:solidFill>
                <a:latin typeface="Source Code Pro"/>
              </a:rPr>
              <a:t>0.114f * input(x, y, 2));</a:t>
            </a:r>
            <a:endParaRPr b="0" lang="en-US" sz="1300" spc="-1" strike="noStrike">
              <a:solidFill>
                <a:srgbClr val="000000"/>
              </a:solidFill>
              <a:latin typeface="Arial"/>
            </a:endParaRPr>
          </a:p>
        </p:txBody>
      </p:sp>
      <p:sp>
        <p:nvSpPr>
          <p:cNvPr id="173" name=""/>
          <p:cNvSpPr/>
          <p:nvPr/>
        </p:nvSpPr>
        <p:spPr>
          <a:xfrm>
            <a:off x="7030800" y="2396880"/>
            <a:ext cx="265464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Definice implementace</a:t>
            </a:r>
            <a:endParaRPr b="0" lang="en-US" sz="1800" spc="-1" strike="noStrike">
              <a:solidFill>
                <a:srgbClr val="000000"/>
              </a:solidFill>
              <a:latin typeface="Arial"/>
            </a:endParaRPr>
          </a:p>
        </p:txBody>
      </p:sp>
      <p:sp>
        <p:nvSpPr>
          <p:cNvPr id="174" name=""/>
          <p:cNvSpPr/>
          <p:nvPr/>
        </p:nvSpPr>
        <p:spPr>
          <a:xfrm>
            <a:off x="8841600" y="6485400"/>
            <a:ext cx="2284920" cy="4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500" spc="-1" strike="noStrike">
                <a:solidFill>
                  <a:srgbClr val="c9211e"/>
                </a:solidFill>
                <a:latin typeface="Arial"/>
              </a:rPr>
              <a:t>&lt;Implementace&gt;</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633600"/>
            <a:ext cx="1096992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Použití a jejich limity</a:t>
            </a:r>
            <a:endParaRPr b="0" lang="en-US" sz="4400" spc="-1" strike="noStrike">
              <a:solidFill>
                <a:srgbClr val="000000"/>
              </a:solidFill>
              <a:latin typeface="Arial"/>
            </a:endParaRPr>
          </a:p>
        </p:txBody>
      </p:sp>
      <p:sp>
        <p:nvSpPr>
          <p:cNvPr id="176" name="PlaceHolder 2"/>
          <p:cNvSpPr>
            <a:spLocks noGrp="1"/>
          </p:cNvSpPr>
          <p:nvPr>
            <p:ph/>
          </p:nvPr>
        </p:nvSpPr>
        <p:spPr>
          <a:xfrm>
            <a:off x="609480" y="2000520"/>
            <a:ext cx="7161840" cy="39747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Očekává data v mřížce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Obrázky</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A jiná pole (i více dimenzionální)</a:t>
            </a:r>
            <a:endParaRPr b="0" lang="en-US" sz="2800" spc="-1" strike="noStrike">
              <a:solidFill>
                <a:srgbClr val="000000"/>
              </a:solidFill>
              <a:latin typeface="Arial"/>
            </a:endParaRPr>
          </a:p>
          <a:p>
            <a:pPr indent="0">
              <a:lnSpc>
                <a:spcPct val="100000"/>
              </a:lnSpc>
              <a:spcBef>
                <a:spcPts val="1417"/>
              </a:spcBef>
              <a:buNone/>
              <a:tabLst>
                <a:tab algn="l" pos="0"/>
              </a:tabLst>
            </a:pPr>
            <a:endParaRPr b="0" lang="en-US" sz="2800" spc="-1" strike="noStrike">
              <a:solidFill>
                <a:srgbClr val="000000"/>
              </a:solidFill>
              <a:latin typeface="Arial"/>
            </a:endParaRPr>
          </a:p>
          <a:p>
            <a:pPr indent="0">
              <a:lnSpc>
                <a:spcPct val="100000"/>
              </a:lnSpc>
              <a:spcBef>
                <a:spcPts val="1417"/>
              </a:spcBef>
              <a:buNone/>
              <a:tabLst>
                <a:tab algn="l" pos="0"/>
              </a:tabLst>
            </a:pP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000000"/>
                </a:solidFill>
                <a:latin typeface="Arial"/>
              </a:rPr>
              <a:t>Nedokáže pracovat s listy a stromy</a:t>
            </a:r>
            <a:endParaRPr b="0" lang="en-US" sz="3200" spc="-1" strike="noStrike">
              <a:solidFill>
                <a:srgbClr val="000000"/>
              </a:solidFill>
              <a:latin typeface="Arial"/>
            </a:endParaRPr>
          </a:p>
        </p:txBody>
      </p:sp>
      <p:pic>
        <p:nvPicPr>
          <p:cNvPr id="177" name="" descr=""/>
          <p:cNvPicPr/>
          <p:nvPr/>
        </p:nvPicPr>
        <p:blipFill>
          <a:blip r:embed="rId1"/>
          <a:srcRect l="3052" t="19683" r="51924" b="20296"/>
          <a:stretch/>
        </p:blipFill>
        <p:spPr>
          <a:xfrm>
            <a:off x="8458200" y="4572000"/>
            <a:ext cx="2742120" cy="2056320"/>
          </a:xfrm>
          <a:prstGeom prst="rect">
            <a:avLst/>
          </a:prstGeom>
          <a:ln w="0">
            <a:noFill/>
          </a:ln>
        </p:spPr>
      </p:pic>
      <p:pic>
        <p:nvPicPr>
          <p:cNvPr id="178" name="" descr=""/>
          <p:cNvPicPr/>
          <p:nvPr/>
        </p:nvPicPr>
        <p:blipFill>
          <a:blip r:embed="rId2"/>
          <a:stretch/>
        </p:blipFill>
        <p:spPr>
          <a:xfrm>
            <a:off x="7506000" y="2000520"/>
            <a:ext cx="2094120" cy="2055960"/>
          </a:xfrm>
          <a:prstGeom prst="rect">
            <a:avLst/>
          </a:prstGeom>
          <a:ln w="0">
            <a:noFill/>
          </a:ln>
        </p:spPr>
      </p:pic>
      <p:pic>
        <p:nvPicPr>
          <p:cNvPr id="179" name="" descr=""/>
          <p:cNvPicPr/>
          <p:nvPr/>
        </p:nvPicPr>
        <p:blipFill>
          <a:blip r:embed="rId3"/>
          <a:stretch/>
        </p:blipFill>
        <p:spPr>
          <a:xfrm>
            <a:off x="9887400" y="2134080"/>
            <a:ext cx="2303640" cy="1979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581040"/>
            <a:ext cx="10969920" cy="1247760"/>
          </a:xfrm>
          <a:prstGeom prst="rect">
            <a:avLst/>
          </a:prstGeom>
          <a:noFill/>
          <a:ln w="0">
            <a:noFill/>
          </a:ln>
        </p:spPr>
        <p:txBody>
          <a:bodyPr lIns="0" rIns="0" tIns="0" bIns="0" anchor="ctr">
            <a:noAutofit/>
          </a:bodyPr>
          <a:p>
            <a:pPr indent="0" algn="ctr">
              <a:lnSpc>
                <a:spcPct val="100000"/>
              </a:lnSpc>
              <a:buNone/>
              <a:tabLst>
                <a:tab algn="l" pos="0"/>
              </a:tabLst>
            </a:pPr>
            <a:r>
              <a:rPr b="1" lang="en-US" sz="4400" spc="-1" strike="noStrike">
                <a:solidFill>
                  <a:srgbClr val="000000"/>
                </a:solidFill>
                <a:latin typeface="Arial"/>
              </a:rPr>
              <a:t>Praktická ukázka</a:t>
            </a:r>
            <a:r>
              <a:rPr b="0" lang="en-US" sz="4400" spc="-1" strike="noStrike">
                <a:solidFill>
                  <a:srgbClr val="000000"/>
                </a:solidFill>
                <a:latin typeface="Arial"/>
              </a:rPr>
              <a:t>: Převod barevného obrazu na černobílý</a:t>
            </a:r>
            <a:endParaRPr b="0" lang="en-US" sz="4400" spc="-1" strike="noStrike">
              <a:solidFill>
                <a:srgbClr val="000000"/>
              </a:solidFill>
              <a:latin typeface="Arial"/>
            </a:endParaRPr>
          </a:p>
        </p:txBody>
      </p:sp>
      <p:sp>
        <p:nvSpPr>
          <p:cNvPr id="181" name="PlaceHolder 2"/>
          <p:cNvSpPr>
            <a:spLocks noGrp="1"/>
          </p:cNvSpPr>
          <p:nvPr>
            <p:ph/>
          </p:nvPr>
        </p:nvSpPr>
        <p:spPr>
          <a:xfrm>
            <a:off x="609480" y="2000520"/>
            <a:ext cx="8075520" cy="3974760"/>
          </a:xfrm>
          <a:prstGeom prst="rect">
            <a:avLst/>
          </a:prstGeom>
          <a:noFill/>
          <a:ln w="0">
            <a:noFill/>
          </a:ln>
        </p:spPr>
        <p:txBody>
          <a:bodyPr lIns="0" rIns="0" tIns="0" bIns="0" anchor="t">
            <a:normAutofit fontScale="83888"/>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Implementace v </a:t>
            </a:r>
            <a:r>
              <a:rPr b="1" lang="en-US" sz="3200" spc="-1" strike="noStrike">
                <a:solidFill>
                  <a:srgbClr val="000000"/>
                </a:solidFill>
                <a:latin typeface="Arial"/>
              </a:rPr>
              <a:t>C++</a:t>
            </a: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000000"/>
                </a:solidFill>
                <a:latin typeface="Arial"/>
              </a:rPr>
              <a:t>Implementace v </a:t>
            </a:r>
            <a:r>
              <a:rPr b="1" lang="en-US" sz="3200" spc="-1" strike="noStrike">
                <a:solidFill>
                  <a:srgbClr val="000000"/>
                </a:solidFill>
                <a:latin typeface="Arial"/>
              </a:rPr>
              <a:t>Halide</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p:txBody>
      </p:sp>
      <p:sp>
        <p:nvSpPr>
          <p:cNvPr id="182" name=""/>
          <p:cNvSpPr/>
          <p:nvPr/>
        </p:nvSpPr>
        <p:spPr>
          <a:xfrm>
            <a:off x="914400" y="5029200"/>
            <a:ext cx="8227440" cy="228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JetBrains Mono"/>
                <a:ea typeface="JetBrains Mono"/>
              </a:rPr>
              <a:t>Func result;</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ea typeface="JetBrains Mono"/>
              </a:rPr>
              <a:t>result(x, y) = cast&lt;uint8_t&gt;(</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ea typeface="JetBrains Mono"/>
              </a:rPr>
              <a:t>	</a:t>
            </a:r>
            <a:r>
              <a:rPr b="0" lang="en-US" sz="2000" spc="-1" strike="noStrike">
                <a:solidFill>
                  <a:srgbClr val="000000"/>
                </a:solidFill>
                <a:latin typeface="JetBrains Mono"/>
                <a:ea typeface="JetBrains Mono"/>
              </a:rPr>
              <a:t>	</a:t>
            </a:r>
            <a:r>
              <a:rPr b="0" lang="en-US" sz="2000" spc="-1" strike="noStrike">
                <a:solidFill>
                  <a:srgbClr val="000000"/>
                </a:solidFill>
                <a:latin typeface="JetBrains Mono"/>
                <a:ea typeface="JetBrains Mono"/>
              </a:rPr>
              <a:t>0.299f * input(x, y, 0) +</a:t>
            </a:r>
            <a:br>
              <a:rPr sz="2000"/>
            </a:br>
            <a:r>
              <a:rPr b="0" lang="en-US" sz="2000" spc="-1" strike="noStrike">
                <a:solidFill>
                  <a:srgbClr val="000000"/>
                </a:solidFill>
                <a:latin typeface="JetBrains Mono"/>
                <a:ea typeface="JetBrains Mono"/>
              </a:rPr>
              <a:t>                       0.587f * input(x, y, 1) +</a:t>
            </a:r>
            <a:br>
              <a:rPr sz="2000"/>
            </a:br>
            <a:r>
              <a:rPr b="0" lang="en-US" sz="2000" spc="-1" strike="noStrike">
                <a:solidFill>
                  <a:srgbClr val="000000"/>
                </a:solidFill>
                <a:latin typeface="JetBrains Mono"/>
                <a:ea typeface="JetBrains Mono"/>
              </a:rPr>
              <a:t>                       0.114f * input(x, y, 2));</a:t>
            </a:r>
            <a:endParaRPr b="0" lang="en-US" sz="2000" spc="-1" strike="noStrike">
              <a:solidFill>
                <a:srgbClr val="000000"/>
              </a:solidFill>
              <a:latin typeface="Arial"/>
            </a:endParaRPr>
          </a:p>
        </p:txBody>
      </p:sp>
      <p:sp>
        <p:nvSpPr>
          <p:cNvPr id="183" name=""/>
          <p:cNvSpPr/>
          <p:nvPr/>
        </p:nvSpPr>
        <p:spPr>
          <a:xfrm>
            <a:off x="1143000" y="2686320"/>
            <a:ext cx="8456040" cy="3026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JetBrains Mono"/>
              </a:rPr>
              <a:t>for (int i = 0; i &lt; imageSize; i += 3) {</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        </a:t>
            </a:r>
            <a:r>
              <a:rPr b="0" lang="en-US" sz="2000" spc="-1" strike="noStrike">
                <a:solidFill>
                  <a:srgbClr val="000000"/>
                </a:solidFill>
                <a:latin typeface="JetBrains Mono"/>
              </a:rPr>
              <a:t>result[i / 3] = (char)(0.299 * imageData[i] + </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0.587 * imageData[i + 1] + </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0.114 * imageData[i + 2]);</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a:t>
            </a:r>
            <a:endParaRPr b="0" lang="en-US" sz="2000" spc="-1" strike="noStrike">
              <a:solidFill>
                <a:srgbClr val="000000"/>
              </a:solidFill>
              <a:latin typeface="Arial"/>
            </a:endParaRPr>
          </a:p>
        </p:txBody>
      </p:sp>
      <p:pic>
        <p:nvPicPr>
          <p:cNvPr id="184" name="" descr=""/>
          <p:cNvPicPr/>
          <p:nvPr/>
        </p:nvPicPr>
        <p:blipFill>
          <a:blip r:embed="rId1"/>
          <a:stretch/>
        </p:blipFill>
        <p:spPr>
          <a:xfrm>
            <a:off x="8915400" y="1858680"/>
            <a:ext cx="3196440" cy="1797120"/>
          </a:xfrm>
          <a:prstGeom prst="rect">
            <a:avLst/>
          </a:prstGeom>
          <a:ln w="0">
            <a:noFill/>
          </a:ln>
        </p:spPr>
      </p:pic>
      <p:pic>
        <p:nvPicPr>
          <p:cNvPr id="185" name="" descr=""/>
          <p:cNvPicPr/>
          <p:nvPr/>
        </p:nvPicPr>
        <p:blipFill>
          <a:blip r:embed="rId2"/>
          <a:stretch/>
        </p:blipFill>
        <p:spPr>
          <a:xfrm>
            <a:off x="8917560" y="4426200"/>
            <a:ext cx="3196440" cy="1797480"/>
          </a:xfrm>
          <a:prstGeom prst="rect">
            <a:avLst/>
          </a:prstGeom>
          <a:ln w="0">
            <a:noFill/>
          </a:ln>
        </p:spPr>
      </p:pic>
      <p:sp>
        <p:nvSpPr>
          <p:cNvPr id="186" name=""/>
          <p:cNvSpPr/>
          <p:nvPr/>
        </p:nvSpPr>
        <p:spPr>
          <a:xfrm>
            <a:off x="10576800" y="3772080"/>
            <a:ext cx="360" cy="607320"/>
          </a:xfrm>
          <a:prstGeom prst="line">
            <a:avLst/>
          </a:prstGeom>
          <a:ln w="19080">
            <a:solidFill>
              <a:srgbClr val="000000"/>
            </a:solidFill>
            <a:round/>
            <a:tailEnd len="med" type="triangle" w="med"/>
          </a:ln>
        </p:spPr>
        <p:style>
          <a:lnRef idx="0"/>
          <a:fillRef idx="0"/>
          <a:effectRef idx="0"/>
          <a:fontRef idx="minor"/>
        </p:style>
        <p:txBody>
          <a:bodyPr lIns="99360" rIns="99360" tIns="54360" bIns="5436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633600"/>
            <a:ext cx="1150452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Praktická ukázka – Optimalizace v Halide</a:t>
            </a:r>
            <a:endParaRPr b="0" lang="en-US" sz="4400" spc="-1" strike="noStrike">
              <a:solidFill>
                <a:srgbClr val="000000"/>
              </a:solidFill>
              <a:latin typeface="Arial"/>
            </a:endParaRPr>
          </a:p>
        </p:txBody>
      </p:sp>
      <p:sp>
        <p:nvSpPr>
          <p:cNvPr id="188" name="PlaceHolder 2"/>
          <p:cNvSpPr>
            <a:spLocks noGrp="1"/>
          </p:cNvSpPr>
          <p:nvPr>
            <p:ph/>
          </p:nvPr>
        </p:nvSpPr>
        <p:spPr>
          <a:xfrm>
            <a:off x="609480" y="1748520"/>
            <a:ext cx="6018840" cy="1908000"/>
          </a:xfrm>
          <a:prstGeom prst="rect">
            <a:avLst/>
          </a:prstGeom>
          <a:noFill/>
          <a:ln w="0">
            <a:noFill/>
          </a:ln>
        </p:spPr>
        <p:txBody>
          <a:bodyPr lIns="0" rIns="0" tIns="0" bIns="0" anchor="t">
            <a:normAutofit fontScale="75000"/>
          </a:bodyPr>
          <a:p>
            <a:pPr marL="432000" indent="-324000">
              <a:lnSpc>
                <a:spcPct val="100000"/>
              </a:lnSpc>
              <a:spcBef>
                <a:spcPts val="1440"/>
              </a:spcBef>
              <a:spcAft>
                <a:spcPts val="289"/>
              </a:spcAft>
              <a:buClr>
                <a:srgbClr val="000000"/>
              </a:buClr>
              <a:buSzPct val="45000"/>
              <a:buFont typeface="Wingdings" charset="2"/>
              <a:buChar char=""/>
            </a:pPr>
            <a:r>
              <a:rPr b="0" lang="en-US" sz="3200" spc="-1" strike="noStrike">
                <a:solidFill>
                  <a:srgbClr val="000000"/>
                </a:solidFill>
                <a:latin typeface="Arial"/>
              </a:rPr>
              <a:t>Testy pro 4k obrázek (3840 × 2160)</a:t>
            </a:r>
            <a:endParaRPr b="0" lang="en-US" sz="3200" spc="-1" strike="noStrike">
              <a:solidFill>
                <a:srgbClr val="000000"/>
              </a:solidFill>
              <a:latin typeface="Arial"/>
            </a:endParaRPr>
          </a:p>
          <a:p>
            <a:pPr lvl="1" marL="864000" indent="-324000">
              <a:lnSpc>
                <a:spcPct val="100000"/>
              </a:lnSpc>
              <a:spcBef>
                <a:spcPts val="1440"/>
              </a:spcBef>
              <a:spcAft>
                <a:spcPts val="289"/>
              </a:spcAft>
              <a:buClr>
                <a:srgbClr val="000000"/>
              </a:buClr>
              <a:buSzPct val="75000"/>
              <a:buFont typeface="Symbol"/>
              <a:buChar char=""/>
            </a:pPr>
            <a:r>
              <a:rPr b="0" lang="en-US" sz="3200" spc="-1" strike="noStrike">
                <a:solidFill>
                  <a:srgbClr val="000000"/>
                </a:solidFill>
                <a:latin typeface="Arial"/>
              </a:rPr>
              <a:t>CPU s 4 logickými jádry </a:t>
            </a:r>
            <a:endParaRPr b="0" lang="en-US" sz="3200" spc="-1" strike="noStrike">
              <a:solidFill>
                <a:srgbClr val="000000"/>
              </a:solidFill>
              <a:latin typeface="Arial"/>
            </a:endParaRPr>
          </a:p>
          <a:p>
            <a:pPr marL="432000" indent="-324000">
              <a:lnSpc>
                <a:spcPct val="100000"/>
              </a:lnSpc>
              <a:spcBef>
                <a:spcPts val="1440"/>
              </a:spcBef>
              <a:spcAft>
                <a:spcPts val="289"/>
              </a:spcAft>
              <a:buClr>
                <a:srgbClr val="000000"/>
              </a:buClr>
              <a:buSzPct val="45000"/>
              <a:buFont typeface="Wingdings" charset="2"/>
              <a:buChar char=""/>
            </a:pPr>
            <a:r>
              <a:rPr b="0" lang="en-US" sz="3200" spc="-1" strike="noStrike">
                <a:solidFill>
                  <a:srgbClr val="000000"/>
                </a:solidFill>
                <a:latin typeface="Arial"/>
              </a:rPr>
              <a:t>Vyzkoušení mnoho způsobů optimalizace</a:t>
            </a:r>
            <a:endParaRPr b="0" lang="en-US" sz="3200" spc="-1" strike="noStrike">
              <a:solidFill>
                <a:srgbClr val="000000"/>
              </a:solidFill>
              <a:latin typeface="Arial"/>
            </a:endParaRPr>
          </a:p>
        </p:txBody>
      </p:sp>
      <p:graphicFrame>
        <p:nvGraphicFramePr>
          <p:cNvPr id="189" name=""/>
          <p:cNvGraphicFramePr/>
          <p:nvPr/>
        </p:nvGraphicFramePr>
        <p:xfrm>
          <a:off x="4509360" y="3456360"/>
          <a:ext cx="7682400" cy="3401640"/>
        </p:xfrm>
        <a:graphic>
          <a:graphicData uri="http://schemas.openxmlformats.org/drawingml/2006/table">
            <a:tbl>
              <a:tblPr/>
              <a:tblGrid>
                <a:gridCol w="6190560"/>
                <a:gridCol w="1492200"/>
              </a:tblGrid>
              <a:tr h="347760">
                <a:tc>
                  <a:txBody>
                    <a:bodyPr lIns="36000" rIns="36000" anchor="t">
                      <a:noAutofit/>
                    </a:bodyPr>
                    <a:p>
                      <a:pPr>
                        <a:lnSpc>
                          <a:spcPct val="100000"/>
                        </a:lnSpc>
                      </a:pPr>
                      <a:r>
                        <a:rPr b="1" lang="en-US" sz="1800" spc="-1" strike="noStrike">
                          <a:solidFill>
                            <a:srgbClr val="ffffff"/>
                          </a:solidFill>
                          <a:latin typeface="Arial"/>
                        </a:rPr>
                        <a:t>Plán vykonání na CPU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347760">
                <a:tc>
                  <a:txBody>
                    <a:bodyPr lIns="36000" rIns="36000" anchor="t">
                      <a:noAutofit/>
                    </a:bodyPr>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12.65</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64680">
                <a:tc>
                  <a:txBody>
                    <a:bodyPr lIns="36000" rIns="36000" anchor="t">
                      <a:noAutofit/>
                    </a:bodyPr>
                    <a:p>
                      <a:pPr>
                        <a:lnSpc>
                          <a:spcPct val="100000"/>
                        </a:lnSpc>
                      </a:pPr>
                      <a:r>
                        <a:rPr b="0" lang="en-US" sz="1800" spc="-1" strike="noStrike">
                          <a:solidFill>
                            <a:srgbClr val="000000"/>
                          </a:solidFill>
                          <a:latin typeface="Arial"/>
                        </a:rPr>
                        <a:t>result.compute_root().parallel(y);</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5.86</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64680">
                <a:tc>
                  <a:txBody>
                    <a:bodyPr lIns="36000" rIns="36000" anchor="t">
                      <a:noAutofit/>
                    </a:bodyPr>
                    <a:p>
                      <a:pPr>
                        <a:lnSpc>
                          <a:spcPct val="100000"/>
                        </a:lnSpc>
                      </a:pPr>
                      <a:r>
                        <a:rPr b="0" lang="en-US" sz="1800" spc="-1" strike="noStrike">
                          <a:solidFill>
                            <a:srgbClr val="000000"/>
                          </a:solidFill>
                          <a:latin typeface="Arial"/>
                        </a:rPr>
                        <a:t>result.compute_root().vectorize(x);</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4.47</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860040">
                <a:tc>
                  <a:txBody>
                    <a:bodyPr lIns="36000" rIns="36000" anchor="t">
                      <a:noAutofit/>
                    </a:bodyPr>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.vectorize(x,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.parallel(y);</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1" lang="en-US" sz="1800" spc="-1" strike="noStrike">
                          <a:solidFill>
                            <a:srgbClr val="000000"/>
                          </a:solidFill>
                          <a:latin typeface="Arial"/>
                        </a:rPr>
                        <a:t>2.03</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1116720">
                <a:tc>
                  <a:txBody>
                    <a:bodyPr lIns="36000" rIns="36000" anchor="t">
                      <a:noAutofit/>
                    </a:bodyPr>
                    <a:p>
                      <a:pPr>
                        <a:lnSpc>
                          <a:spcPct val="100000"/>
                        </a:lnSpc>
                      </a:pPr>
                      <a:r>
                        <a:rPr b="0" lang="en-US" sz="1800" spc="-1" strike="noStrike">
                          <a:solidFill>
                            <a:srgbClr val="000000"/>
                          </a:solidFill>
                          <a:latin typeface="Arial"/>
                        </a:rPr>
                        <a:t>Var x_outer, x_inner, y_outer, y_inner,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result.tile(x, y, x_outer, y_outer, x_inner, y_inner, 4,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result.fuse(x_outer, y_outer,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result.vectorize(x_inner, 4).parallel(tile_index);</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46.73</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pic>
        <p:nvPicPr>
          <p:cNvPr id="190" name="" descr=""/>
          <p:cNvPicPr/>
          <p:nvPr/>
        </p:nvPicPr>
        <p:blipFill>
          <a:blip r:embed="rId1"/>
          <a:stretch/>
        </p:blipFill>
        <p:spPr>
          <a:xfrm>
            <a:off x="7315200" y="1776960"/>
            <a:ext cx="2742120" cy="15418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633600"/>
            <a:ext cx="10969920" cy="11422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Praktická ukázka: Non-local Means Filter</a:t>
            </a:r>
            <a:endParaRPr b="0" lang="en-US" sz="4400" spc="-1" strike="noStrike">
              <a:solidFill>
                <a:srgbClr val="000000"/>
              </a:solidFill>
              <a:latin typeface="Arial"/>
            </a:endParaRPr>
          </a:p>
        </p:txBody>
      </p:sp>
      <p:sp>
        <p:nvSpPr>
          <p:cNvPr id="192" name="PlaceHolder 8"/>
          <p:cNvSpPr/>
          <p:nvPr/>
        </p:nvSpPr>
        <p:spPr>
          <a:xfrm>
            <a:off x="609840" y="2000520"/>
            <a:ext cx="7773840" cy="4856400"/>
          </a:xfrm>
          <a:prstGeom prst="rect">
            <a:avLst/>
          </a:prstGeom>
          <a:noFill/>
          <a:ln w="0">
            <a:noFill/>
          </a:ln>
        </p:spPr>
        <p:style>
          <a:lnRef idx="0"/>
          <a:fillRef idx="0"/>
          <a:effectRef idx="0"/>
          <a:fontRef idx="minor"/>
        </p:style>
        <p:txBody>
          <a:bodyPr lIns="0" rIns="0" tIns="0" bIns="0" anchor="t">
            <a:normAutofit fontScale="83888"/>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Algoritmus pro odstranění šumu v obrázcích</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Komplexnější algoritmus</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Několik na sebe závislých funkcí</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Několik vnořených cyklů</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O(N²)</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Aktualizuje hodnotu pixelu váhovaně dle podobnosti s jinými pixely</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Podobnost je dána jejich okolím</a:t>
            </a:r>
            <a:endParaRPr b="0" lang="en-US" sz="3200" spc="-1" strike="noStrike">
              <a:solidFill>
                <a:srgbClr val="000000"/>
              </a:solidFill>
              <a:latin typeface="Arial"/>
            </a:endParaRPr>
          </a:p>
          <a:p>
            <a:pPr marL="432000">
              <a:lnSpc>
                <a:spcPct val="100000"/>
              </a:lnSpc>
              <a:spcBef>
                <a:spcPts val="1417"/>
              </a:spcBef>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p:txBody>
      </p:sp>
      <p:pic>
        <p:nvPicPr>
          <p:cNvPr id="193" name="" descr=""/>
          <p:cNvPicPr/>
          <p:nvPr/>
        </p:nvPicPr>
        <p:blipFill>
          <a:blip r:embed="rId1"/>
          <a:srcRect l="45367" t="0" r="0" b="0"/>
          <a:stretch/>
        </p:blipFill>
        <p:spPr>
          <a:xfrm>
            <a:off x="8699400" y="3956040"/>
            <a:ext cx="2742120" cy="2724120"/>
          </a:xfrm>
          <a:prstGeom prst="rect">
            <a:avLst/>
          </a:prstGeom>
          <a:ln w="0">
            <a:noFill/>
          </a:ln>
        </p:spPr>
      </p:pic>
      <p:pic>
        <p:nvPicPr>
          <p:cNvPr id="194" name="" descr=""/>
          <p:cNvPicPr/>
          <p:nvPr/>
        </p:nvPicPr>
        <p:blipFill>
          <a:blip r:embed="rId2"/>
          <a:stretch/>
        </p:blipFill>
        <p:spPr>
          <a:xfrm>
            <a:off x="8145000" y="1776960"/>
            <a:ext cx="1611720" cy="1606680"/>
          </a:xfrm>
          <a:prstGeom prst="rect">
            <a:avLst/>
          </a:prstGeom>
          <a:ln w="0">
            <a:noFill/>
          </a:ln>
        </p:spPr>
      </p:pic>
      <p:pic>
        <p:nvPicPr>
          <p:cNvPr id="195" name="" descr=""/>
          <p:cNvPicPr/>
          <p:nvPr/>
        </p:nvPicPr>
        <p:blipFill>
          <a:blip r:embed="rId3"/>
          <a:stretch/>
        </p:blipFill>
        <p:spPr>
          <a:xfrm>
            <a:off x="10503000" y="1761840"/>
            <a:ext cx="1599120" cy="1594080"/>
          </a:xfrm>
          <a:prstGeom prst="rect">
            <a:avLst/>
          </a:prstGeom>
          <a:ln w="0">
            <a:noFill/>
          </a:ln>
        </p:spPr>
      </p:pic>
      <p:sp>
        <p:nvSpPr>
          <p:cNvPr id="196" name=""/>
          <p:cNvSpPr/>
          <p:nvPr/>
        </p:nvSpPr>
        <p:spPr>
          <a:xfrm>
            <a:off x="8137800" y="3657600"/>
            <a:ext cx="385416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Znázornění Non-local Means filtru</a:t>
            </a:r>
            <a:endParaRPr b="0" lang="en-US" sz="1800" spc="-1" strike="noStrike">
              <a:solidFill>
                <a:srgbClr val="000000"/>
              </a:solidFill>
              <a:latin typeface="Arial"/>
            </a:endParaRPr>
          </a:p>
        </p:txBody>
      </p:sp>
      <p:sp>
        <p:nvSpPr>
          <p:cNvPr id="197" name=""/>
          <p:cNvSpPr/>
          <p:nvPr/>
        </p:nvSpPr>
        <p:spPr>
          <a:xfrm>
            <a:off x="9757080" y="2514600"/>
            <a:ext cx="745920" cy="360"/>
          </a:xfrm>
          <a:prstGeom prst="line">
            <a:avLst/>
          </a:prstGeom>
          <a:ln w="57240">
            <a:solidFill>
              <a:srgbClr val="bb89c0"/>
            </a:solidFill>
            <a:round/>
            <a:tailEnd len="med" type="triangle" w="med"/>
          </a:ln>
        </p:spPr>
        <p:style>
          <a:lnRef idx="0"/>
          <a:fillRef idx="0"/>
          <a:effectRef idx="0"/>
          <a:fontRef idx="minor"/>
        </p:style>
        <p:txBody>
          <a:bodyPr lIns="116280" rIns="116280" tIns="-263520" bIns="-26352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101021 FIT Calibri">
  <a:themeElements>
    <a:clrScheme name="a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2">
      <a:majorFont>
        <a:latin typeface="Tahoma" pitchFamily="0" charset="1"/>
        <a:ea typeface=""/>
        <a:cs typeface=""/>
      </a:majorFont>
      <a:minorFont>
        <a:latin typeface="Tahoma"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101021 FIT Calibri">
  <a:themeElements>
    <a:clrScheme name="a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2">
      <a:majorFont>
        <a:latin typeface="Tahoma" pitchFamily="0" charset="1"/>
        <a:ea typeface=""/>
        <a:cs typeface=""/>
      </a:majorFont>
      <a:minorFont>
        <a:latin typeface="Tahoma"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101021 FIT Calibri">
  <a:themeElements>
    <a:clrScheme name="a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2">
      <a:majorFont>
        <a:latin typeface="Tahoma" pitchFamily="0" charset="1"/>
        <a:ea typeface=""/>
        <a:cs typeface=""/>
      </a:majorFont>
      <a:minorFont>
        <a:latin typeface="Tahoma"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2416</TotalTime>
  <Application>LibreOffice/7.6.2.1$Linux_X86_64 LibreOffice_project/60$Build-1</Application>
  <AppVersion>15.0000</AppVersion>
  <Company>Hewlett-Packard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2023-09-30T14:14:43Z</dcterms:created>
  <dc:creator/>
  <dc:description/>
  <dc:language>en-US</dc:language>
  <cp:lastModifiedBy/>
  <cp:lastPrinted>2023-10-29T17:26:59Z</cp:lastPrinted>
  <dcterms:modified xsi:type="dcterms:W3CDTF">2023-11-08T13:52:18Z</dcterms:modified>
  <cp:revision>71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3</vt:i4>
  </property>
</Properties>
</file>